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2"/>
    <p:sldId id="258" r:id="rId3"/>
    <p:sldId id="2076138243" r:id="rId4"/>
    <p:sldId id="2076138238" r:id="rId5"/>
    <p:sldId id="276" r:id="rId6"/>
    <p:sldId id="2076138245" r:id="rId7"/>
    <p:sldId id="2076138246" r:id="rId8"/>
    <p:sldId id="2076138247" r:id="rId9"/>
    <p:sldId id="2076138248" r:id="rId10"/>
    <p:sldId id="2076138250" r:id="rId11"/>
    <p:sldId id="274" r:id="rId12"/>
    <p:sldId id="2076138237" r:id="rId1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5F7"/>
          </a:solidFill>
        </a:fill>
      </a:tcStyle>
    </a:wholeTbl>
    <a:band2H>
      <a:tcTxStyle/>
      <a:tcStyle>
        <a:tcBdr/>
        <a:fill>
          <a:solidFill>
            <a:srgbClr val="E7F2FB"/>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CEBCD"/>
          </a:solidFill>
        </a:fill>
      </a:tcStyle>
    </a:wholeTbl>
    <a:band2H>
      <a:tcTxStyle/>
      <a:tcStyle>
        <a:tcBdr/>
        <a:fill>
          <a:solidFill>
            <a:srgbClr val="EEF5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DCEE"/>
          </a:solidFill>
        </a:fill>
      </a:tcStyle>
    </a:wholeTbl>
    <a:band2H>
      <a:tcTxStyle/>
      <a:tcStyle>
        <a:tcBdr/>
        <a:fill>
          <a:solidFill>
            <a:srgbClr val="F0EE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p:cViewPr varScale="1">
        <p:scale>
          <a:sx n="90" d="100"/>
          <a:sy n="90" d="100"/>
        </p:scale>
        <p:origin x="232"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2" name="Shape 82"/>
          <p:cNvSpPr>
            <a:spLocks noGrp="1" noRot="1" noChangeAspect="1"/>
          </p:cNvSpPr>
          <p:nvPr>
            <p:ph type="sldImg"/>
          </p:nvPr>
        </p:nvSpPr>
        <p:spPr>
          <a:xfrm>
            <a:off x="1143000" y="685800"/>
            <a:ext cx="4572000" cy="3429000"/>
          </a:xfrm>
          <a:prstGeom prst="rect">
            <a:avLst/>
          </a:prstGeom>
        </p:spPr>
        <p:txBody>
          <a:bodyPr/>
          <a:lstStyle/>
          <a:p>
            <a:endParaRPr/>
          </a:p>
        </p:txBody>
      </p:sp>
      <p:sp>
        <p:nvSpPr>
          <p:cNvPr id="83" name="Shape 8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56_Title Page">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66_Title Page">
    <p:spTree>
      <p:nvGrpSpPr>
        <p:cNvPr id="1" name=""/>
        <p:cNvGrpSpPr/>
        <p:nvPr/>
      </p:nvGrpSpPr>
      <p:grpSpPr>
        <a:xfrm>
          <a:off x="0" y="0"/>
          <a:ext cx="0" cy="0"/>
          <a:chOff x="0" y="0"/>
          <a:chExt cx="0" cy="0"/>
        </a:xfrm>
      </p:grpSpPr>
      <p:sp>
        <p:nvSpPr>
          <p:cNvPr id="18" name="Freeform: Shape 3"/>
          <p:cNvSpPr>
            <a:spLocks noGrp="1"/>
          </p:cNvSpPr>
          <p:nvPr>
            <p:ph type="pic" sz="quarter" idx="13"/>
          </p:nvPr>
        </p:nvSpPr>
        <p:spPr>
          <a:xfrm>
            <a:off x="4003295" y="1053342"/>
            <a:ext cx="2949955" cy="4751316"/>
          </a:xfrm>
          <a:prstGeom prst="rect">
            <a:avLst/>
          </a:prstGeom>
        </p:spPr>
        <p:txBody>
          <a:bodyPr lIns="91439" rIns="91439"/>
          <a:lstStyle/>
          <a:p>
            <a:endParaRPr/>
          </a:p>
        </p:txBody>
      </p:sp>
      <p:sp>
        <p:nvSpPr>
          <p:cNvPr id="1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59_Title Page">
    <p:spTree>
      <p:nvGrpSpPr>
        <p:cNvPr id="1" name=""/>
        <p:cNvGrpSpPr/>
        <p:nvPr/>
      </p:nvGrpSpPr>
      <p:grpSpPr>
        <a:xfrm>
          <a:off x="0" y="0"/>
          <a:ext cx="0" cy="0"/>
          <a:chOff x="0" y="0"/>
          <a:chExt cx="0" cy="0"/>
        </a:xfrm>
      </p:grpSpPr>
      <p:sp>
        <p:nvSpPr>
          <p:cNvPr id="66" name="Freeform: Shape 3"/>
          <p:cNvSpPr>
            <a:spLocks noGrp="1"/>
          </p:cNvSpPr>
          <p:nvPr>
            <p:ph type="pic" sz="half" idx="13"/>
          </p:nvPr>
        </p:nvSpPr>
        <p:spPr>
          <a:xfrm>
            <a:off x="1053341" y="4361150"/>
            <a:ext cx="10085318" cy="2496852"/>
          </a:xfrm>
          <a:prstGeom prst="rect">
            <a:avLst/>
          </a:prstGeom>
        </p:spPr>
        <p:txBody>
          <a:bodyPr lIns="91439" rIns="91439"/>
          <a:lstStyle/>
          <a:p>
            <a:endParaRPr/>
          </a:p>
        </p:txBody>
      </p:sp>
      <p:sp>
        <p:nvSpPr>
          <p:cNvPr id="6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1_Full Image without Header &amp; Footer">
    <p:spTree>
      <p:nvGrpSpPr>
        <p:cNvPr id="1" name=""/>
        <p:cNvGrpSpPr/>
        <p:nvPr/>
      </p:nvGrpSpPr>
      <p:grpSpPr>
        <a:xfrm>
          <a:off x="0" y="0"/>
          <a:ext cx="0" cy="0"/>
          <a:chOff x="0" y="0"/>
          <a:chExt cx="0" cy="0"/>
        </a:xfrm>
      </p:grpSpPr>
      <p:sp>
        <p:nvSpPr>
          <p:cNvPr id="74" name="Rectangle 3"/>
          <p:cNvSpPr/>
          <p:nvPr/>
        </p:nvSpPr>
        <p:spPr>
          <a:xfrm>
            <a:off x="0" y="0"/>
            <a:ext cx="12192000" cy="6858000"/>
          </a:xfrm>
          <a:prstGeom prst="rect">
            <a:avLst/>
          </a:prstGeom>
          <a:solidFill>
            <a:srgbClr val="FFFFFF"/>
          </a:solidFill>
          <a:ln w="12700">
            <a:miter lim="400000"/>
          </a:ln>
        </p:spPr>
        <p:txBody>
          <a:bodyPr lIns="45719" rIns="45719" anchor="ctr"/>
          <a:lstStyle/>
          <a:p>
            <a:pPr algn="ctr">
              <a:defRPr>
                <a:solidFill>
                  <a:srgbClr val="FFFFFF"/>
                </a:solidFill>
              </a:defRPr>
            </a:pPr>
            <a:endParaRPr/>
          </a:p>
        </p:txBody>
      </p:sp>
      <p:sp>
        <p:nvSpPr>
          <p:cNvPr id="75" name="Picture Placeholder 2"/>
          <p:cNvSpPr>
            <a:spLocks noGrp="1"/>
          </p:cNvSpPr>
          <p:nvPr>
            <p:ph type="pic" idx="13"/>
          </p:nvPr>
        </p:nvSpPr>
        <p:spPr>
          <a:xfrm>
            <a:off x="0" y="0"/>
            <a:ext cx="12192000" cy="6875362"/>
          </a:xfrm>
          <a:prstGeom prst="rect">
            <a:avLst/>
          </a:prstGeom>
        </p:spPr>
        <p:txBody>
          <a:bodyPr lIns="91439" rIns="91439"/>
          <a:lstStyle/>
          <a:p>
            <a:endParaRP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09600" y="92074"/>
            <a:ext cx="10972800" cy="15081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7" r:id="rId4"/>
  </p:sldLayoutIdLst>
  <p:transition spd="med"/>
  <p:txStyles>
    <p:titleStyle>
      <a:lvl1pPr marL="0" marR="0" indent="0" algn="ctr" defTabSz="914400" rtl="0" latinLnBrk="0">
        <a:lnSpc>
          <a:spcPct val="9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Helvetica"/>
        </a:defRPr>
      </a:lvl1pPr>
      <a:lvl2pPr marL="0" marR="0" indent="0" algn="ctr" defTabSz="914400" rtl="0" latinLnBrk="0">
        <a:lnSpc>
          <a:spcPct val="9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Helvetica"/>
        </a:defRPr>
      </a:lvl2pPr>
      <a:lvl3pPr marL="0" marR="0" indent="0" algn="ctr" defTabSz="914400" rtl="0" latinLnBrk="0">
        <a:lnSpc>
          <a:spcPct val="9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Helvetica"/>
        </a:defRPr>
      </a:lvl3pPr>
      <a:lvl4pPr marL="0" marR="0" indent="0" algn="ctr" defTabSz="914400" rtl="0" latinLnBrk="0">
        <a:lnSpc>
          <a:spcPct val="9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Helvetica"/>
        </a:defRPr>
      </a:lvl4pPr>
      <a:lvl5pPr marL="0" marR="0" indent="0" algn="ctr" defTabSz="914400" rtl="0" latinLnBrk="0">
        <a:lnSpc>
          <a:spcPct val="9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Helvetica"/>
        </a:defRPr>
      </a:lvl5pPr>
      <a:lvl6pPr marL="0" marR="0" indent="0" algn="ctr" defTabSz="914400" rtl="0" latinLnBrk="0">
        <a:lnSpc>
          <a:spcPct val="9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Helvetica"/>
        </a:defRPr>
      </a:lvl6pPr>
      <a:lvl7pPr marL="0" marR="0" indent="0" algn="ctr" defTabSz="914400" rtl="0" latinLnBrk="0">
        <a:lnSpc>
          <a:spcPct val="9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Helvetica"/>
        </a:defRPr>
      </a:lvl7pPr>
      <a:lvl8pPr marL="0" marR="0" indent="0" algn="ctr" defTabSz="914400" rtl="0" latinLnBrk="0">
        <a:lnSpc>
          <a:spcPct val="9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Helvetica"/>
        </a:defRPr>
      </a:lvl8pPr>
      <a:lvl9pPr marL="0" marR="0" indent="0" algn="ctr" defTabSz="914400" rtl="0" latinLnBrk="0">
        <a:lnSpc>
          <a:spcPct val="90000"/>
        </a:lnSpc>
        <a:spcBef>
          <a:spcPts val="0"/>
        </a:spcBef>
        <a:spcAft>
          <a:spcPts val="0"/>
        </a:spcAft>
        <a:buClrTx/>
        <a:buSzTx/>
        <a:buFontTx/>
        <a:buNone/>
        <a:tabLst/>
        <a:defRPr sz="4000" b="0" i="0" u="none" strike="noStrike" cap="none" spc="0" baseline="0">
          <a:solidFill>
            <a:srgbClr val="000000"/>
          </a:solidFill>
          <a:uFillTx/>
          <a:latin typeface="+mj-lt"/>
          <a:ea typeface="+mj-ea"/>
          <a:cs typeface="+mj-cs"/>
          <a:sym typeface="Helvetica"/>
        </a:defRPr>
      </a:lvl9pPr>
    </p:titleStyle>
    <p:bodyStyle>
      <a:lvl1pPr marL="228600" marR="0" indent="-228600" algn="ctr" defTabSz="914400" rtl="0" latinLnBrk="0">
        <a:lnSpc>
          <a:spcPct val="9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Helvetica"/>
        </a:defRPr>
      </a:lvl1pPr>
      <a:lvl2pPr marL="711200" marR="0" indent="-254000" algn="ctr" defTabSz="914400" rtl="0" latinLnBrk="0">
        <a:lnSpc>
          <a:spcPct val="9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Helvetica"/>
        </a:defRPr>
      </a:lvl2pPr>
      <a:lvl3pPr marL="1219200" marR="0" indent="-304800" algn="ctr" defTabSz="914400" rtl="0" latinLnBrk="0">
        <a:lnSpc>
          <a:spcPct val="9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Helvetica"/>
        </a:defRPr>
      </a:lvl3pPr>
      <a:lvl4pPr marL="1752600" marR="0" indent="-381000" algn="ctr" defTabSz="914400" rtl="0" latinLnBrk="0">
        <a:lnSpc>
          <a:spcPct val="9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Helvetica"/>
        </a:defRPr>
      </a:lvl4pPr>
      <a:lvl5pPr marL="2336800" marR="0" indent="-508000" algn="ctr" defTabSz="914400" rtl="0" latinLnBrk="0">
        <a:lnSpc>
          <a:spcPct val="9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Helvetica"/>
        </a:defRPr>
      </a:lvl5pPr>
      <a:lvl6pPr marL="2540000" marR="0" indent="-254000" algn="ctr" defTabSz="914400" rtl="0" latinLnBrk="0">
        <a:lnSpc>
          <a:spcPct val="9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Helvetica"/>
        </a:defRPr>
      </a:lvl6pPr>
      <a:lvl7pPr marL="2997200" marR="0" indent="-254000" algn="ctr" defTabSz="914400" rtl="0" latinLnBrk="0">
        <a:lnSpc>
          <a:spcPct val="9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Helvetica"/>
        </a:defRPr>
      </a:lvl7pPr>
      <a:lvl8pPr marL="3454400" marR="0" indent="-254000" algn="ctr" defTabSz="914400" rtl="0" latinLnBrk="0">
        <a:lnSpc>
          <a:spcPct val="9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Helvetica"/>
        </a:defRPr>
      </a:lvl8pPr>
      <a:lvl9pPr marL="3911600" marR="0" indent="-254000" algn="ctr" defTabSz="914400" rtl="0" latinLnBrk="0">
        <a:lnSpc>
          <a:spcPct val="90000"/>
        </a:lnSpc>
        <a:spcBef>
          <a:spcPts val="1000"/>
        </a:spcBef>
        <a:spcAft>
          <a:spcPts val="0"/>
        </a:spcAft>
        <a:buClrTx/>
        <a:buSzPct val="100000"/>
        <a:buFont typeface="Arial"/>
        <a:buChar char="•"/>
        <a:tabLst/>
        <a:defRPr sz="2000" b="0" i="0" u="none" strike="noStrike" cap="none" spc="0" baseline="0">
          <a:solidFill>
            <a:srgbClr val="000000"/>
          </a:solidFill>
          <a:uFillTx/>
          <a:latin typeface="+mj-lt"/>
          <a:ea typeface="+mj-ea"/>
          <a:cs typeface="+mj-cs"/>
          <a:sym typeface="Helvetica"/>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hyperlink" Target="mailto:Info@Daaslabs.ai" TargetMode="External"/><Relationship Id="rId1" Type="http://schemas.openxmlformats.org/officeDocument/2006/relationships/slideLayout" Target="../slideLayouts/slideLayout2.xml"/><Relationship Id="rId5" Type="http://schemas.openxmlformats.org/officeDocument/2006/relationships/image" Target="../media/image23.svg"/><Relationship Id="rId4" Type="http://schemas.openxmlformats.org/officeDocument/2006/relationships/image" Target="../media/image22.pn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image" Target="../media/image24.jpe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6.jpe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5.png"/><Relationship Id="rId5" Type="http://schemas.openxmlformats.org/officeDocument/2006/relationships/image" Target="../media/image7.svg"/><Relationship Id="rId10" Type="http://schemas.openxmlformats.org/officeDocument/2006/relationships/image" Target="../media/image14.png"/><Relationship Id="rId4" Type="http://schemas.openxmlformats.org/officeDocument/2006/relationships/image" Target="../media/image6.png"/><Relationship Id="rId9"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2" Type="http://schemas.openxmlformats.org/officeDocument/2006/relationships/image" Target="../media/image4.png"/><Relationship Id="rId16"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jpeg"/><Relationship Id="rId5" Type="http://schemas.openxmlformats.org/officeDocument/2006/relationships/image" Target="../media/image7.svg"/><Relationship Id="rId15" Type="http://schemas.openxmlformats.org/officeDocument/2006/relationships/image" Target="../media/image17.jpe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jpeg"/></Relationships>
</file>

<file path=ppt/slides/_rels/slide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ack background with yellow and blue circles&#10;&#10;Description automatically generated">
            <a:extLst>
              <a:ext uri="{FF2B5EF4-FFF2-40B4-BE49-F238E27FC236}">
                <a16:creationId xmlns:a16="http://schemas.microsoft.com/office/drawing/2014/main" id="{C6948853-50CE-0B60-8E7A-DE7763B873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2057" y="1243012"/>
            <a:ext cx="7772400" cy="4371975"/>
          </a:xfrm>
          <a:prstGeom prst="rect">
            <a:avLst/>
          </a:prstGeom>
        </p:spPr>
      </p:pic>
      <p:pic>
        <p:nvPicPr>
          <p:cNvPr id="7" name="Picture 6" descr="A colorful circle with black background&#10;&#10;Description automatically generated">
            <a:extLst>
              <a:ext uri="{FF2B5EF4-FFF2-40B4-BE49-F238E27FC236}">
                <a16:creationId xmlns:a16="http://schemas.microsoft.com/office/drawing/2014/main" id="{ED31EDD9-7A8F-DE4A-B061-518DD6025B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5007" y="1243012"/>
            <a:ext cx="7772400" cy="4371975"/>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9" name="Group 3"/>
          <p:cNvGrpSpPr/>
          <p:nvPr/>
        </p:nvGrpSpPr>
        <p:grpSpPr>
          <a:xfrm>
            <a:off x="8037314" y="1605442"/>
            <a:ext cx="3229931" cy="2575294"/>
            <a:chOff x="0" y="0"/>
            <a:chExt cx="3229930" cy="2575293"/>
          </a:xfrm>
        </p:grpSpPr>
        <p:sp>
          <p:nvSpPr>
            <p:cNvPr id="327" name="TextBox 11"/>
            <p:cNvSpPr txBox="1"/>
            <p:nvPr/>
          </p:nvSpPr>
          <p:spPr>
            <a:xfrm>
              <a:off x="0" y="0"/>
              <a:ext cx="3101343" cy="150361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5500"/>
                </a:lnSpc>
                <a:defRPr sz="5000" b="1"/>
              </a:pPr>
              <a:r>
                <a:rPr lang="en-US" dirty="0"/>
                <a:t>Connect with us </a:t>
              </a:r>
              <a:endParaRPr dirty="0"/>
            </a:p>
          </p:txBody>
        </p:sp>
        <p:sp>
          <p:nvSpPr>
            <p:cNvPr id="328" name="TextBox 12"/>
            <p:cNvSpPr txBox="1"/>
            <p:nvPr/>
          </p:nvSpPr>
          <p:spPr>
            <a:xfrm>
              <a:off x="128587" y="1995008"/>
              <a:ext cx="3101343" cy="58028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1900"/>
                </a:lnSpc>
                <a:defRPr sz="1000">
                  <a:solidFill>
                    <a:srgbClr val="808080"/>
                  </a:solidFill>
                </a:defRPr>
              </a:pPr>
              <a:r>
                <a:rPr lang="en-US" sz="1600" dirty="0">
                  <a:latin typeface="Poppins" pitchFamily="2" charset="77"/>
                  <a:cs typeface="Poppins" pitchFamily="2" charset="77"/>
                  <a:hlinkClick r:id="rId2"/>
                </a:rPr>
                <a:t>sales@Daaslabs.ai</a:t>
              </a:r>
              <a:r>
                <a:rPr lang="en-US" sz="1600" dirty="0">
                  <a:latin typeface="Poppins" pitchFamily="2" charset="77"/>
                  <a:cs typeface="Poppins" pitchFamily="2" charset="77"/>
                </a:rPr>
                <a:t> </a:t>
              </a:r>
            </a:p>
            <a:p>
              <a:pPr>
                <a:lnSpc>
                  <a:spcPts val="1900"/>
                </a:lnSpc>
                <a:defRPr sz="1000">
                  <a:solidFill>
                    <a:srgbClr val="808080"/>
                  </a:solidFill>
                </a:defRPr>
              </a:pPr>
              <a:endParaRPr sz="1600" dirty="0">
                <a:latin typeface="Poppins" pitchFamily="2" charset="77"/>
                <a:cs typeface="Poppins" pitchFamily="2" charset="77"/>
              </a:endParaRPr>
            </a:p>
          </p:txBody>
        </p:sp>
      </p:grpSp>
      <p:sp>
        <p:nvSpPr>
          <p:cNvPr id="330" name="Rectangle 1"/>
          <p:cNvSpPr/>
          <p:nvPr/>
        </p:nvSpPr>
        <p:spPr>
          <a:xfrm>
            <a:off x="1053342" y="1053342"/>
            <a:ext cx="2949955" cy="2375658"/>
          </a:xfrm>
          <a:prstGeom prst="rect">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331" name="Rectangle 7"/>
          <p:cNvSpPr/>
          <p:nvPr/>
        </p:nvSpPr>
        <p:spPr>
          <a:xfrm>
            <a:off x="1053342" y="3429000"/>
            <a:ext cx="2949955" cy="2375658"/>
          </a:xfrm>
          <a:prstGeom prst="rect">
            <a:avLst/>
          </a:prstGeom>
          <a:solidFill>
            <a:schemeClr val="tx2"/>
          </a:solidFill>
          <a:ln w="12700">
            <a:miter lim="400000"/>
          </a:ln>
        </p:spPr>
        <p:txBody>
          <a:bodyPr lIns="45719" rIns="45719" anchor="ctr"/>
          <a:lstStyle/>
          <a:p>
            <a:pPr algn="ctr">
              <a:defRPr>
                <a:solidFill>
                  <a:srgbClr val="FFFFFF"/>
                </a:solidFill>
              </a:defRPr>
            </a:pPr>
            <a:endParaRPr/>
          </a:p>
        </p:txBody>
      </p:sp>
      <p:pic>
        <p:nvPicPr>
          <p:cNvPr id="13" name="Picture Placeholder 12" descr="A person in a white robe looking at a phone&#10;&#10;Description automatically generated">
            <a:extLst>
              <a:ext uri="{FF2B5EF4-FFF2-40B4-BE49-F238E27FC236}">
                <a16:creationId xmlns:a16="http://schemas.microsoft.com/office/drawing/2014/main" id="{FF306DF8-7895-3464-C437-663F8648A8BD}"/>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29371" r="29371"/>
          <a:stretch>
            <a:fillRect/>
          </a:stretch>
        </p:blipFill>
        <p:spPr>
          <a:xfrm>
            <a:off x="4003675" y="1054100"/>
            <a:ext cx="2949575" cy="4749800"/>
          </a:xfrm>
        </p:spPr>
      </p:pic>
      <p:sp>
        <p:nvSpPr>
          <p:cNvPr id="15" name="TextBox 14">
            <a:extLst>
              <a:ext uri="{FF2B5EF4-FFF2-40B4-BE49-F238E27FC236}">
                <a16:creationId xmlns:a16="http://schemas.microsoft.com/office/drawing/2014/main" id="{D71944E9-45E6-1EE4-7DA0-9D8791B9A6F6}"/>
              </a:ext>
            </a:extLst>
          </p:cNvPr>
          <p:cNvSpPr txBox="1"/>
          <p:nvPr/>
        </p:nvSpPr>
        <p:spPr>
          <a:xfrm>
            <a:off x="1399282" y="2241171"/>
            <a:ext cx="2236547" cy="3693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dirty="0"/>
              <a:t>https://</a:t>
            </a:r>
            <a:r>
              <a:rPr lang="en-US" dirty="0" err="1"/>
              <a:t>daaslabs.ai</a:t>
            </a:r>
            <a:r>
              <a:rPr lang="en-US" dirty="0"/>
              <a:t>/</a:t>
            </a:r>
          </a:p>
        </p:txBody>
      </p:sp>
      <p:pic>
        <p:nvPicPr>
          <p:cNvPr id="17" name="Graphic 16" descr="Internet outline">
            <a:extLst>
              <a:ext uri="{FF2B5EF4-FFF2-40B4-BE49-F238E27FC236}">
                <a16:creationId xmlns:a16="http://schemas.microsoft.com/office/drawing/2014/main" id="{22D8940E-6F85-9128-1C06-3CD63D84D4F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60355" y="1326771"/>
            <a:ext cx="914400" cy="914400"/>
          </a:xfrm>
          <a:prstGeom prst="rect">
            <a:avLst/>
          </a:prstGeom>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 name="TextBox 10"/>
          <p:cNvSpPr txBox="1"/>
          <p:nvPr/>
        </p:nvSpPr>
        <p:spPr>
          <a:xfrm>
            <a:off x="288472" y="1674144"/>
            <a:ext cx="9650186" cy="32675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nSpc>
                <a:spcPts val="8000"/>
              </a:lnSpc>
              <a:defRPr sz="10000" b="1">
                <a:solidFill>
                  <a:srgbClr val="FFFFFF"/>
                </a:solidFill>
              </a:defRPr>
            </a:pPr>
            <a:r>
              <a:rPr lang="en-US" dirty="0">
                <a:solidFill>
                  <a:schemeClr val="tx1"/>
                </a:solidFill>
              </a:rPr>
              <a:t>Bank on us </a:t>
            </a:r>
            <a:br>
              <a:rPr lang="en-US" dirty="0">
                <a:solidFill>
                  <a:schemeClr val="tx1"/>
                </a:solidFill>
              </a:rPr>
            </a:br>
            <a:r>
              <a:rPr lang="en-US" dirty="0">
                <a:solidFill>
                  <a:schemeClr val="tx1"/>
                </a:solidFill>
              </a:rPr>
              <a:t>for better banking </a:t>
            </a:r>
            <a:endParaRPr dirty="0">
              <a:solidFill>
                <a:schemeClr val="tx1"/>
              </a:solidFill>
            </a:endParaRPr>
          </a:p>
        </p:txBody>
      </p:sp>
      <p:pic>
        <p:nvPicPr>
          <p:cNvPr id="4" name="Picture 3" descr="A colorful circle with black background&#10;&#10;Description automatically generated">
            <a:extLst>
              <a:ext uri="{FF2B5EF4-FFF2-40B4-BE49-F238E27FC236}">
                <a16:creationId xmlns:a16="http://schemas.microsoft.com/office/drawing/2014/main" id="{698D4056-7F1C-6782-0BA4-A45BA60F3B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121936"/>
            <a:ext cx="7772400" cy="4371975"/>
          </a:xfrm>
          <a:prstGeom prst="rect">
            <a:avLst/>
          </a:prstGeom>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TextBox 6"/>
          <p:cNvSpPr/>
          <p:nvPr/>
        </p:nvSpPr>
        <p:spPr>
          <a:xfrm>
            <a:off x="1001207" y="443742"/>
            <a:ext cx="3642596" cy="842536"/>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5800"/>
              </a:lnSpc>
              <a:defRPr sz="5000" b="1"/>
            </a:pPr>
            <a:r>
              <a:rPr lang="en-US" dirty="0">
                <a:latin typeface="Poppins" pitchFamily="2" charset="77"/>
                <a:cs typeface="Poppins" pitchFamily="2" charset="77"/>
              </a:rPr>
              <a:t>SCIKIQ</a:t>
            </a:r>
            <a:endParaRPr dirty="0">
              <a:latin typeface="Poppins" pitchFamily="2" charset="77"/>
              <a:cs typeface="Poppins" pitchFamily="2" charset="77"/>
            </a:endParaRPr>
          </a:p>
        </p:txBody>
      </p:sp>
      <p:sp>
        <p:nvSpPr>
          <p:cNvPr id="241" name="TextBox 7"/>
          <p:cNvSpPr/>
          <p:nvPr/>
        </p:nvSpPr>
        <p:spPr>
          <a:xfrm>
            <a:off x="5180952" y="431828"/>
            <a:ext cx="6666436" cy="155491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1900"/>
              </a:lnSpc>
              <a:defRPr sz="1000">
                <a:solidFill>
                  <a:srgbClr val="808080"/>
                </a:solidFill>
              </a:defRPr>
            </a:pPr>
            <a:r>
              <a:rPr lang="en-IN" sz="1600" dirty="0">
                <a:solidFill>
                  <a:schemeClr val="accent1"/>
                </a:solidFill>
                <a:latin typeface="Poppins" panose="00000500000000000000" pitchFamily="2" charset="0"/>
                <a:cs typeface="Poppins" panose="00000500000000000000" pitchFamily="2" charset="0"/>
              </a:rPr>
              <a:t>Recognised as one of the Top Data Fabric Platforms Worldwide. </a:t>
            </a:r>
          </a:p>
          <a:p>
            <a:pPr>
              <a:lnSpc>
                <a:spcPts val="1900"/>
              </a:lnSpc>
              <a:defRPr sz="1000">
                <a:solidFill>
                  <a:srgbClr val="808080"/>
                </a:solidFill>
              </a:defRPr>
            </a:pPr>
            <a:endParaRPr lang="en-IN" sz="1600" dirty="0">
              <a:solidFill>
                <a:schemeClr val="accent1"/>
              </a:solidFill>
              <a:latin typeface="Poppins" panose="00000500000000000000" pitchFamily="2" charset="0"/>
              <a:cs typeface="Poppins" panose="00000500000000000000" pitchFamily="2" charset="0"/>
            </a:endParaRPr>
          </a:p>
          <a:p>
            <a:pPr>
              <a:lnSpc>
                <a:spcPts val="1900"/>
              </a:lnSpc>
              <a:defRPr sz="1000">
                <a:solidFill>
                  <a:srgbClr val="808080"/>
                </a:solidFill>
              </a:defRPr>
            </a:pPr>
            <a:r>
              <a:rPr lang="en-IN" sz="1600" dirty="0">
                <a:latin typeface="Poppins" panose="00000500000000000000" pitchFamily="2" charset="0"/>
                <a:cs typeface="Poppins" panose="00000500000000000000" pitchFamily="2" charset="0"/>
              </a:rPr>
              <a:t>SCIKIQ is a PAAS-based, AI-Powered, No-Code business data platform that empowers business teams in medium to large organizations to unlock the power of their data in real-time, without the need to learn complex technology.</a:t>
            </a:r>
          </a:p>
        </p:txBody>
      </p:sp>
      <p:sp>
        <p:nvSpPr>
          <p:cNvPr id="243" name="Rectangle 1"/>
          <p:cNvSpPr/>
          <p:nvPr/>
        </p:nvSpPr>
        <p:spPr>
          <a:xfrm>
            <a:off x="800611" y="2481855"/>
            <a:ext cx="3577836" cy="757314"/>
          </a:xfrm>
          <a:prstGeom prst="rect">
            <a:avLst/>
          </a:prstGeom>
          <a:solidFill>
            <a:schemeClr val="accent2"/>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244" name="Rectangle 20"/>
          <p:cNvSpPr/>
          <p:nvPr/>
        </p:nvSpPr>
        <p:spPr>
          <a:xfrm>
            <a:off x="4378446" y="2481855"/>
            <a:ext cx="3361773" cy="757314"/>
          </a:xfrm>
          <a:prstGeom prst="rect">
            <a:avLst/>
          </a:prstGeom>
          <a:solidFill>
            <a:schemeClr val="accent1"/>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245" name="Rectangle 21"/>
          <p:cNvSpPr/>
          <p:nvPr/>
        </p:nvSpPr>
        <p:spPr>
          <a:xfrm>
            <a:off x="7740218" y="2481855"/>
            <a:ext cx="3804082" cy="757314"/>
          </a:xfrm>
          <a:prstGeom prst="rect">
            <a:avLst/>
          </a:prstGeom>
          <a:solidFill>
            <a:srgbClr val="B0E6E2"/>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247" name="TextBox 27"/>
          <p:cNvSpPr txBox="1"/>
          <p:nvPr/>
        </p:nvSpPr>
        <p:spPr>
          <a:xfrm>
            <a:off x="5487057" y="2648911"/>
            <a:ext cx="1977267" cy="3423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2000"/>
              </a:lnSpc>
              <a:defRPr sz="1300" b="1"/>
            </a:pPr>
            <a:r>
              <a:rPr lang="en-US" sz="1500" dirty="0">
                <a:solidFill>
                  <a:schemeClr val="bg1"/>
                </a:solidFill>
                <a:latin typeface="Poppins" pitchFamily="2" charset="77"/>
                <a:cs typeface="Poppins" pitchFamily="2" charset="77"/>
              </a:rPr>
              <a:t>How we Add Value </a:t>
            </a:r>
            <a:endParaRPr sz="1500" dirty="0">
              <a:solidFill>
                <a:schemeClr val="bg1"/>
              </a:solidFill>
              <a:latin typeface="Poppins" pitchFamily="2" charset="77"/>
              <a:cs typeface="Poppins" pitchFamily="2" charset="77"/>
            </a:endParaRPr>
          </a:p>
        </p:txBody>
      </p:sp>
      <p:sp>
        <p:nvSpPr>
          <p:cNvPr id="249" name="Rectangle 29"/>
          <p:cNvSpPr/>
          <p:nvPr/>
        </p:nvSpPr>
        <p:spPr>
          <a:xfrm>
            <a:off x="8458581" y="2939087"/>
            <a:ext cx="1270002" cy="1270003"/>
          </a:xfrm>
          <a:prstGeom prst="line">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tIns="45719" rIns="45719" bIns="45719" numCol="1" anchor="ctr">
            <a:spAutoFit/>
          </a:bodyPr>
          <a:lstStyle>
            <a:lvl1pPr algn="ctr">
              <a:defRPr sz="3300"/>
            </a:lvl1pPr>
          </a:lstStyle>
          <a:p>
            <a:endParaRPr dirty="0">
              <a:latin typeface="Poppins" pitchFamily="2" charset="77"/>
              <a:cs typeface="Poppins" pitchFamily="2" charset="77"/>
            </a:endParaRPr>
          </a:p>
        </p:txBody>
      </p:sp>
      <p:sp>
        <p:nvSpPr>
          <p:cNvPr id="250" name="TextBox 30"/>
          <p:cNvSpPr/>
          <p:nvPr/>
        </p:nvSpPr>
        <p:spPr>
          <a:xfrm>
            <a:off x="8848830" y="2648911"/>
            <a:ext cx="1977266" cy="34239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2000"/>
              </a:lnSpc>
              <a:defRPr sz="1300" b="1"/>
            </a:pPr>
            <a:r>
              <a:rPr lang="en-US" sz="1500" dirty="0">
                <a:latin typeface="Poppins" pitchFamily="2" charset="77"/>
                <a:cs typeface="Poppins" pitchFamily="2" charset="77"/>
              </a:rPr>
              <a:t>Who we work With </a:t>
            </a:r>
            <a:endParaRPr sz="1500" dirty="0">
              <a:latin typeface="Poppins" pitchFamily="2" charset="77"/>
              <a:cs typeface="Poppins" pitchFamily="2" charset="77"/>
            </a:endParaRPr>
          </a:p>
        </p:txBody>
      </p:sp>
      <p:sp>
        <p:nvSpPr>
          <p:cNvPr id="253" name="TextBox 33"/>
          <p:cNvSpPr txBox="1"/>
          <p:nvPr/>
        </p:nvSpPr>
        <p:spPr>
          <a:xfrm>
            <a:off x="2125286" y="2648911"/>
            <a:ext cx="1977265" cy="34624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nSpc>
                <a:spcPts val="2000"/>
              </a:lnSpc>
              <a:defRPr sz="1300" b="1"/>
            </a:pPr>
            <a:r>
              <a:rPr lang="en-US" sz="1500" dirty="0">
                <a:solidFill>
                  <a:schemeClr val="bg1"/>
                </a:solidFill>
                <a:latin typeface="Poppins" pitchFamily="2" charset="77"/>
                <a:cs typeface="Poppins" pitchFamily="2" charset="77"/>
              </a:rPr>
              <a:t>What We do </a:t>
            </a:r>
            <a:endParaRPr sz="1500" dirty="0">
              <a:solidFill>
                <a:schemeClr val="bg1"/>
              </a:solidFill>
              <a:latin typeface="Poppins" pitchFamily="2" charset="77"/>
              <a:cs typeface="Poppins" pitchFamily="2" charset="77"/>
            </a:endParaRPr>
          </a:p>
        </p:txBody>
      </p:sp>
      <p:pic>
        <p:nvPicPr>
          <p:cNvPr id="3" name="Graphic 2" descr="Work from home desk outline">
            <a:extLst>
              <a:ext uri="{FF2B5EF4-FFF2-40B4-BE49-F238E27FC236}">
                <a16:creationId xmlns:a16="http://schemas.microsoft.com/office/drawing/2014/main" id="{F881542C-9A58-ADFD-999F-3B96D4B5CE6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286244" y="2587868"/>
            <a:ext cx="545287" cy="545287"/>
          </a:xfrm>
          <a:prstGeom prst="rect">
            <a:avLst/>
          </a:prstGeom>
        </p:spPr>
      </p:pic>
      <p:pic>
        <p:nvPicPr>
          <p:cNvPr id="9" name="Graphic 8" descr="Business Growth outline">
            <a:extLst>
              <a:ext uri="{FF2B5EF4-FFF2-40B4-BE49-F238E27FC236}">
                <a16:creationId xmlns:a16="http://schemas.microsoft.com/office/drawing/2014/main" id="{CF95D40C-340A-8E55-94EA-30C2533C4B1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21497" y="2581807"/>
            <a:ext cx="561975" cy="561975"/>
          </a:xfrm>
          <a:prstGeom prst="rect">
            <a:avLst/>
          </a:prstGeom>
        </p:spPr>
      </p:pic>
      <p:pic>
        <p:nvPicPr>
          <p:cNvPr id="11" name="Graphic 10" descr="Priorities outline">
            <a:extLst>
              <a:ext uri="{FF2B5EF4-FFF2-40B4-BE49-F238E27FC236}">
                <a16:creationId xmlns:a16="http://schemas.microsoft.com/office/drawing/2014/main" id="{F4DE7205-43F4-6EAE-F9D0-9667B99DE6C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604692" y="2553232"/>
            <a:ext cx="590550" cy="590550"/>
          </a:xfrm>
          <a:prstGeom prst="rect">
            <a:avLst/>
          </a:prstGeom>
        </p:spPr>
      </p:pic>
      <p:sp>
        <p:nvSpPr>
          <p:cNvPr id="5" name="TextBox 4">
            <a:extLst>
              <a:ext uri="{FF2B5EF4-FFF2-40B4-BE49-F238E27FC236}">
                <a16:creationId xmlns:a16="http://schemas.microsoft.com/office/drawing/2014/main" id="{8B18DBD3-C4F7-5FD5-3545-ACA7CF3366A2}"/>
              </a:ext>
            </a:extLst>
          </p:cNvPr>
          <p:cNvSpPr txBox="1"/>
          <p:nvPr/>
        </p:nvSpPr>
        <p:spPr>
          <a:xfrm>
            <a:off x="4378445" y="3448542"/>
            <a:ext cx="3361773" cy="3539430"/>
          </a:xfrm>
          <a:prstGeom prst="rect">
            <a:avLst/>
          </a:prstGeom>
          <a:noFill/>
        </p:spPr>
        <p:txBody>
          <a:bodyPr wrap="square">
            <a:spAutoFit/>
          </a:bodyPr>
          <a:lstStyle>
            <a:defPPr>
              <a:defRPr lang="en-US"/>
            </a:defPPr>
            <a:lvl1pPr>
              <a:defRPr sz="1400" b="1" i="0">
                <a:solidFill>
                  <a:srgbClr val="374151"/>
                </a:solidFill>
                <a:effectLst/>
                <a:latin typeface="Poppins" pitchFamily="2" charset="77"/>
                <a:cs typeface="Poppins" pitchFamily="2" charset="77"/>
              </a:defRPr>
            </a:lvl1pPr>
          </a:lstStyle>
          <a:p>
            <a:r>
              <a:rPr lang="en-US" b="0" dirty="0"/>
              <a:t>SCIKIQ - Abstracting Complexities around Complex Ecosystem</a:t>
            </a:r>
          </a:p>
          <a:p>
            <a:endParaRPr lang="en-US" b="0" dirty="0"/>
          </a:p>
          <a:p>
            <a:r>
              <a:rPr lang="en-IN" b="0" dirty="0">
                <a:effectLst/>
                <a:ea typeface="Times New Roman" panose="02020603050405020304" pitchFamily="18" charset="0"/>
              </a:rPr>
              <a:t>A unique focus on putting the business lens and context on data, rather than pushing another tool and/or methodologies for faster compute and storage.</a:t>
            </a:r>
            <a:r>
              <a:rPr lang="en-IN" b="0" dirty="0">
                <a:effectLst/>
              </a:rPr>
              <a:t> </a:t>
            </a:r>
          </a:p>
          <a:p>
            <a:endParaRPr lang="en-IN" b="0" dirty="0"/>
          </a:p>
          <a:p>
            <a:r>
              <a:rPr lang="en-US" b="0" dirty="0" err="1"/>
              <a:t>Scikiq's</a:t>
            </a:r>
            <a:r>
              <a:rPr lang="en-US" b="0" dirty="0"/>
              <a:t> focus on ease of use, business-centric approach, and flexibility make it an ideal choice for organizations looking to quickly derive insights from their data and drive growth</a:t>
            </a:r>
          </a:p>
          <a:p>
            <a:endParaRPr lang="en-US" b="0" dirty="0"/>
          </a:p>
        </p:txBody>
      </p:sp>
      <p:sp>
        <p:nvSpPr>
          <p:cNvPr id="7" name="TextBox 6">
            <a:extLst>
              <a:ext uri="{FF2B5EF4-FFF2-40B4-BE49-F238E27FC236}">
                <a16:creationId xmlns:a16="http://schemas.microsoft.com/office/drawing/2014/main" id="{FAB912AC-56B7-6145-7695-27CFE1458F9D}"/>
              </a:ext>
            </a:extLst>
          </p:cNvPr>
          <p:cNvSpPr txBox="1"/>
          <p:nvPr/>
        </p:nvSpPr>
        <p:spPr>
          <a:xfrm>
            <a:off x="800609" y="3300211"/>
            <a:ext cx="3577836" cy="3496470"/>
          </a:xfrm>
          <a:prstGeom prst="rect">
            <a:avLst/>
          </a:prstGeom>
          <a:noFill/>
        </p:spPr>
        <p:txBody>
          <a:bodyPr wrap="square">
            <a:spAutoFit/>
          </a:bodyPr>
          <a:lstStyle/>
          <a:p>
            <a:pPr>
              <a:lnSpc>
                <a:spcPts val="1900"/>
              </a:lnSpc>
              <a:defRPr sz="1000">
                <a:solidFill>
                  <a:srgbClr val="808080"/>
                </a:solidFill>
              </a:defRPr>
            </a:pPr>
            <a:r>
              <a:rPr lang="en-IN" sz="1400" dirty="0">
                <a:solidFill>
                  <a:schemeClr val="tx1"/>
                </a:solidFill>
                <a:latin typeface="Poppins" pitchFamily="2" charset="77"/>
                <a:cs typeface="Poppins" pitchFamily="2" charset="77"/>
              </a:rPr>
              <a:t>A unified data management framework across complex multi-cloud and multi-vendor landscapes.</a:t>
            </a:r>
          </a:p>
          <a:p>
            <a:pPr>
              <a:lnSpc>
                <a:spcPts val="1900"/>
              </a:lnSpc>
              <a:defRPr sz="1000">
                <a:solidFill>
                  <a:srgbClr val="808080"/>
                </a:solidFill>
              </a:defRPr>
            </a:pPr>
            <a:r>
              <a:rPr lang="en-IN" sz="1400" dirty="0">
                <a:solidFill>
                  <a:schemeClr val="tx1"/>
                </a:solidFill>
                <a:latin typeface="Poppins" pitchFamily="2" charset="77"/>
                <a:cs typeface="Poppins" pitchFamily="2" charset="77"/>
              </a:rPr>
              <a:t>SCIKIQ Offers the following: </a:t>
            </a:r>
          </a:p>
          <a:p>
            <a:pPr>
              <a:lnSpc>
                <a:spcPts val="1900"/>
              </a:lnSpc>
              <a:defRPr sz="1000">
                <a:solidFill>
                  <a:srgbClr val="808080"/>
                </a:solidFill>
              </a:defRPr>
            </a:pPr>
            <a:endParaRPr lang="en-IN" sz="1400" dirty="0">
              <a:solidFill>
                <a:schemeClr val="tx1"/>
              </a:solidFill>
              <a:latin typeface="Poppins" pitchFamily="2" charset="77"/>
              <a:cs typeface="Poppins" pitchFamily="2" charset="77"/>
            </a:endParaRPr>
          </a:p>
          <a:p>
            <a:pPr marL="285750" indent="-285750">
              <a:lnSpc>
                <a:spcPts val="1900"/>
              </a:lnSpc>
              <a:buFont typeface="Arial" panose="020B0604020202020204" pitchFamily="34" charset="0"/>
              <a:buChar char="•"/>
              <a:defRPr sz="1000">
                <a:solidFill>
                  <a:srgbClr val="808080"/>
                </a:solidFill>
              </a:defRPr>
            </a:pPr>
            <a:r>
              <a:rPr lang="en-IN" sz="1400" dirty="0">
                <a:solidFill>
                  <a:schemeClr val="tx1"/>
                </a:solidFill>
                <a:latin typeface="Poppins" pitchFamily="2" charset="77"/>
                <a:cs typeface="Poppins" pitchFamily="2" charset="77"/>
              </a:rPr>
              <a:t>Data integration</a:t>
            </a:r>
          </a:p>
          <a:p>
            <a:pPr marL="285750" indent="-285750">
              <a:lnSpc>
                <a:spcPts val="1900"/>
              </a:lnSpc>
              <a:buFont typeface="Arial" panose="020B0604020202020204" pitchFamily="34" charset="0"/>
              <a:buChar char="•"/>
              <a:defRPr sz="1000">
                <a:solidFill>
                  <a:srgbClr val="808080"/>
                </a:solidFill>
              </a:defRPr>
            </a:pPr>
            <a:r>
              <a:rPr lang="en-IN" sz="1400" dirty="0">
                <a:solidFill>
                  <a:schemeClr val="tx1"/>
                </a:solidFill>
                <a:latin typeface="Poppins" pitchFamily="2" charset="77"/>
                <a:cs typeface="Poppins" pitchFamily="2" charset="77"/>
              </a:rPr>
              <a:t>Data curation</a:t>
            </a:r>
          </a:p>
          <a:p>
            <a:pPr marL="285750" indent="-285750">
              <a:lnSpc>
                <a:spcPts val="1900"/>
              </a:lnSpc>
              <a:buFont typeface="Arial" panose="020B0604020202020204" pitchFamily="34" charset="0"/>
              <a:buChar char="•"/>
              <a:defRPr sz="1000">
                <a:solidFill>
                  <a:srgbClr val="808080"/>
                </a:solidFill>
              </a:defRPr>
            </a:pPr>
            <a:r>
              <a:rPr lang="en-IN" sz="1400" dirty="0">
                <a:solidFill>
                  <a:schemeClr val="tx1"/>
                </a:solidFill>
                <a:latin typeface="Poppins" pitchFamily="2" charset="77"/>
                <a:cs typeface="Poppins" pitchFamily="2" charset="77"/>
              </a:rPr>
              <a:t>Data governance </a:t>
            </a:r>
          </a:p>
          <a:p>
            <a:pPr marL="285750" indent="-285750">
              <a:lnSpc>
                <a:spcPts val="1900"/>
              </a:lnSpc>
              <a:buFont typeface="Arial" panose="020B0604020202020204" pitchFamily="34" charset="0"/>
              <a:buChar char="•"/>
              <a:defRPr sz="1000">
                <a:solidFill>
                  <a:srgbClr val="808080"/>
                </a:solidFill>
              </a:defRPr>
            </a:pPr>
            <a:r>
              <a:rPr lang="en-IN" sz="1400" dirty="0">
                <a:solidFill>
                  <a:schemeClr val="tx1"/>
                </a:solidFill>
                <a:latin typeface="Poppins" pitchFamily="2" charset="77"/>
                <a:cs typeface="Poppins" pitchFamily="2" charset="77"/>
              </a:rPr>
              <a:t>Data Visualisation</a:t>
            </a:r>
          </a:p>
          <a:p>
            <a:pPr marL="285750" indent="-285750">
              <a:lnSpc>
                <a:spcPts val="1900"/>
              </a:lnSpc>
              <a:buFont typeface="Arial" panose="020B0604020202020204" pitchFamily="34" charset="0"/>
              <a:buChar char="•"/>
              <a:defRPr sz="1000">
                <a:solidFill>
                  <a:srgbClr val="808080"/>
                </a:solidFill>
              </a:defRPr>
            </a:pPr>
            <a:endParaRPr lang="en-IN" sz="1400" dirty="0">
              <a:solidFill>
                <a:schemeClr val="tx1"/>
              </a:solidFill>
              <a:latin typeface="Poppins" pitchFamily="2" charset="77"/>
              <a:cs typeface="Poppins" pitchFamily="2" charset="77"/>
            </a:endParaRPr>
          </a:p>
          <a:p>
            <a:pPr>
              <a:lnSpc>
                <a:spcPts val="1900"/>
              </a:lnSpc>
              <a:defRPr sz="1000">
                <a:solidFill>
                  <a:srgbClr val="808080"/>
                </a:solidFill>
              </a:defRPr>
            </a:pPr>
            <a:r>
              <a:rPr lang="en-IN" sz="1400" dirty="0">
                <a:solidFill>
                  <a:schemeClr val="tx1"/>
                </a:solidFill>
                <a:latin typeface="Poppins" pitchFamily="2" charset="77"/>
                <a:cs typeface="Poppins" pitchFamily="2" charset="77"/>
              </a:rPr>
              <a:t>SCIKIQ can be deployed anywhere to solve any data problem in any industry. The Key focus area are Supply chain, Retail and Banking. </a:t>
            </a:r>
          </a:p>
        </p:txBody>
      </p:sp>
      <p:pic>
        <p:nvPicPr>
          <p:cNvPr id="15" name="Picture 2" descr="Image result for saxo bank">
            <a:extLst>
              <a:ext uri="{FF2B5EF4-FFF2-40B4-BE49-F238E27FC236}">
                <a16:creationId xmlns:a16="http://schemas.microsoft.com/office/drawing/2014/main" id="{11919D22-758A-B8C1-EB6C-B6257E0C608D}"/>
              </a:ext>
            </a:extLst>
          </p:cNvPr>
          <p:cNvPicPr>
            <a:picLocks noChangeAspect="1" noChangeArrowheads="1"/>
          </p:cNvPicPr>
          <p:nvPr/>
        </p:nvPicPr>
        <p:blipFill>
          <a:blip r:embed="rId8"/>
          <a:srcRect/>
          <a:stretch>
            <a:fillRect/>
          </a:stretch>
        </p:blipFill>
        <p:spPr bwMode="auto">
          <a:xfrm>
            <a:off x="13213009" y="3517723"/>
            <a:ext cx="719257" cy="538703"/>
          </a:xfrm>
          <a:prstGeom prst="rect">
            <a:avLst/>
          </a:prstGeom>
          <a:noFill/>
        </p:spPr>
      </p:pic>
      <p:sp>
        <p:nvSpPr>
          <p:cNvPr id="22" name="TextBox 21">
            <a:extLst>
              <a:ext uri="{FF2B5EF4-FFF2-40B4-BE49-F238E27FC236}">
                <a16:creationId xmlns:a16="http://schemas.microsoft.com/office/drawing/2014/main" id="{1F7F30CE-A711-6EBA-4E04-5DDAEBB2705A}"/>
              </a:ext>
            </a:extLst>
          </p:cNvPr>
          <p:cNvSpPr txBox="1"/>
          <p:nvPr/>
        </p:nvSpPr>
        <p:spPr>
          <a:xfrm>
            <a:off x="7915212" y="3478429"/>
            <a:ext cx="3361773" cy="523220"/>
          </a:xfrm>
          <a:prstGeom prst="rect">
            <a:avLst/>
          </a:prstGeom>
          <a:noFill/>
        </p:spPr>
        <p:txBody>
          <a:bodyPr wrap="square">
            <a:spAutoFit/>
          </a:bodyPr>
          <a:lstStyle/>
          <a:p>
            <a:pPr algn="l"/>
            <a:r>
              <a:rPr lang="en-US" sz="1400" dirty="0">
                <a:latin typeface="Poppins" pitchFamily="2" charset="77"/>
                <a:cs typeface="Poppins" pitchFamily="2" charset="77"/>
              </a:rPr>
              <a:t>We work with leading companies across the world. </a:t>
            </a:r>
          </a:p>
        </p:txBody>
      </p:sp>
      <p:pic>
        <p:nvPicPr>
          <p:cNvPr id="8" name="Picture 2" descr="Image result for all cargo&quot;">
            <a:extLst>
              <a:ext uri="{FF2B5EF4-FFF2-40B4-BE49-F238E27FC236}">
                <a16:creationId xmlns:a16="http://schemas.microsoft.com/office/drawing/2014/main" id="{29494FC9-CEE5-9119-0C0F-E93D428FB147}"/>
              </a:ext>
            </a:extLst>
          </p:cNvPr>
          <p:cNvPicPr>
            <a:picLocks noChangeAspect="1" noChangeArrowheads="1"/>
          </p:cNvPicPr>
          <p:nvPr/>
        </p:nvPicPr>
        <p:blipFill>
          <a:blip r:embed="rId9"/>
          <a:srcRect/>
          <a:stretch>
            <a:fillRect/>
          </a:stretch>
        </p:blipFill>
        <p:spPr bwMode="auto">
          <a:xfrm>
            <a:off x="8131809" y="4579763"/>
            <a:ext cx="1327442" cy="747001"/>
          </a:xfrm>
          <a:prstGeom prst="rect">
            <a:avLst/>
          </a:prstGeom>
          <a:noFill/>
        </p:spPr>
      </p:pic>
      <p:pic>
        <p:nvPicPr>
          <p:cNvPr id="10" name="Picture 2">
            <a:extLst>
              <a:ext uri="{FF2B5EF4-FFF2-40B4-BE49-F238E27FC236}">
                <a16:creationId xmlns:a16="http://schemas.microsoft.com/office/drawing/2014/main" id="{6468D15A-2706-7908-522C-88F9EF102DC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0632" y="4634688"/>
            <a:ext cx="1395352" cy="54651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a:extLst>
              <a:ext uri="{FF2B5EF4-FFF2-40B4-BE49-F238E27FC236}">
                <a16:creationId xmlns:a16="http://schemas.microsoft.com/office/drawing/2014/main" id="{D55E4253-A47B-3132-7933-5EA6B403503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021497" y="5590102"/>
            <a:ext cx="1801280" cy="60547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a:extLst>
              <a:ext uri="{FF2B5EF4-FFF2-40B4-BE49-F238E27FC236}">
                <a16:creationId xmlns:a16="http://schemas.microsoft.com/office/drawing/2014/main" id="{B5B665ED-802C-6DFE-18BE-2C87D56CB0A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104056" y="5747765"/>
            <a:ext cx="1132788" cy="285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25604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6" name="Group 7"/>
          <p:cNvGrpSpPr/>
          <p:nvPr/>
        </p:nvGrpSpPr>
        <p:grpSpPr>
          <a:xfrm>
            <a:off x="955369" y="879171"/>
            <a:ext cx="10183291" cy="3218593"/>
            <a:chOff x="-97972" y="-174172"/>
            <a:chExt cx="10183289" cy="3218592"/>
          </a:xfrm>
        </p:grpSpPr>
        <p:sp>
          <p:nvSpPr>
            <p:cNvPr id="94" name="TextBox 15"/>
            <p:cNvSpPr txBox="1"/>
            <p:nvPr/>
          </p:nvSpPr>
          <p:spPr>
            <a:xfrm>
              <a:off x="-97972" y="-174172"/>
              <a:ext cx="3101343" cy="220893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5500"/>
                </a:lnSpc>
                <a:defRPr sz="5000" b="1"/>
              </a:pPr>
              <a:r>
                <a:rPr lang="en-US" dirty="0"/>
                <a:t>About DAAS LABS</a:t>
              </a:r>
              <a:endParaRPr dirty="0"/>
            </a:p>
          </p:txBody>
        </p:sp>
        <p:sp>
          <p:nvSpPr>
            <p:cNvPr id="95" name="TextBox 5"/>
            <p:cNvSpPr txBox="1"/>
            <p:nvPr/>
          </p:nvSpPr>
          <p:spPr>
            <a:xfrm>
              <a:off x="4443944" y="0"/>
              <a:ext cx="5641373" cy="304442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gn="just"/>
              <a:r>
                <a:rPr lang="en-US" sz="1600" i="0" cap="none" dirty="0" err="1">
                  <a:solidFill>
                    <a:srgbClr val="374151"/>
                  </a:solidFill>
                  <a:effectLst/>
                  <a:latin typeface="Poppins" panose="00000500000000000000" pitchFamily="2" charset="0"/>
                  <a:cs typeface="Poppins" panose="00000500000000000000" pitchFamily="2" charset="0"/>
                </a:rPr>
                <a:t>DaasLabs</a:t>
              </a:r>
              <a:r>
                <a:rPr lang="en-US" sz="1600" i="0" cap="none" dirty="0">
                  <a:solidFill>
                    <a:srgbClr val="374151"/>
                  </a:solidFill>
                  <a:effectLst/>
                  <a:latin typeface="Poppins" panose="00000500000000000000" pitchFamily="2" charset="0"/>
                  <a:cs typeface="Poppins" panose="00000500000000000000" pitchFamily="2" charset="0"/>
                </a:rPr>
                <a:t> specializes in data services and data fabric platforms, offering a unique blend of products and services. Our expertise in data engineering, generative AI, and computer vision, combined with a strong focus on data governance and maturity models, empowers organizations to maximize their data assets. </a:t>
              </a:r>
            </a:p>
            <a:p>
              <a:pPr algn="just"/>
              <a:endParaRPr lang="en-US" sz="1600" i="0" cap="none" dirty="0">
                <a:solidFill>
                  <a:srgbClr val="374151"/>
                </a:solidFill>
                <a:effectLst/>
                <a:latin typeface="Poppins" panose="00000500000000000000" pitchFamily="2" charset="0"/>
                <a:cs typeface="Poppins" panose="00000500000000000000" pitchFamily="2" charset="0"/>
              </a:endParaRPr>
            </a:p>
            <a:p>
              <a:pPr algn="just"/>
              <a:r>
                <a:rPr lang="en-US" sz="1600" i="0" cap="none" dirty="0">
                  <a:solidFill>
                    <a:srgbClr val="374151"/>
                  </a:solidFill>
                  <a:effectLst/>
                  <a:latin typeface="Poppins" panose="00000500000000000000" pitchFamily="2" charset="0"/>
                  <a:cs typeface="Poppins" panose="00000500000000000000" pitchFamily="2" charset="0"/>
                </a:rPr>
                <a:t>With accelerators, frameworks, and a rich knowledgebase, we provide clients with streamlined implementation, advanced analytics capabilities, and industry best practices for data-driven success.</a:t>
              </a:r>
            </a:p>
            <a:p>
              <a:pPr>
                <a:lnSpc>
                  <a:spcPts val="1900"/>
                </a:lnSpc>
                <a:defRPr sz="1000">
                  <a:solidFill>
                    <a:srgbClr val="808080"/>
                  </a:solidFill>
                </a:defRPr>
              </a:pPr>
              <a:endParaRPr sz="1600" dirty="0"/>
            </a:p>
          </p:txBody>
        </p:sp>
      </p:grpSp>
      <p:pic>
        <p:nvPicPr>
          <p:cNvPr id="5" name="Picture Placeholder 4" descr="A group of people sitting at computers&#10;&#10;Description automatically generated">
            <a:extLst>
              <a:ext uri="{FF2B5EF4-FFF2-40B4-BE49-F238E27FC236}">
                <a16:creationId xmlns:a16="http://schemas.microsoft.com/office/drawing/2014/main" id="{D2CF4453-8E64-265B-05EF-AC4A053867A6}"/>
              </a:ext>
            </a:extLst>
          </p:cNvPr>
          <p:cNvPicPr>
            <a:picLocks noGrp="1" noChangeAspect="1"/>
          </p:cNvPicPr>
          <p:nvPr>
            <p:ph type="pic" sz="half" idx="13"/>
          </p:nvPr>
        </p:nvPicPr>
        <p:blipFill>
          <a:blip r:embed="rId2">
            <a:extLst>
              <a:ext uri="{28A0092B-C50C-407E-A947-70E740481C1C}">
                <a14:useLocalDpi xmlns:a14="http://schemas.microsoft.com/office/drawing/2010/main" val="0"/>
              </a:ext>
            </a:extLst>
          </a:blip>
          <a:srcRect t="31442" b="31442"/>
          <a:stretch>
            <a:fillRect/>
          </a:stretch>
        </p:blipFill>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TextBox 6"/>
          <p:cNvSpPr/>
          <p:nvPr/>
        </p:nvSpPr>
        <p:spPr>
          <a:xfrm>
            <a:off x="1001207" y="443742"/>
            <a:ext cx="2112705" cy="158633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5800"/>
              </a:lnSpc>
              <a:defRPr sz="5000" b="1"/>
            </a:pPr>
            <a:r>
              <a:rPr lang="en-US" dirty="0">
                <a:latin typeface="Poppins" pitchFamily="2" charset="77"/>
                <a:cs typeface="Poppins" pitchFamily="2" charset="77"/>
              </a:rPr>
              <a:t>DAAS LABS </a:t>
            </a:r>
            <a:endParaRPr dirty="0">
              <a:latin typeface="Poppins" pitchFamily="2" charset="77"/>
              <a:cs typeface="Poppins" pitchFamily="2" charset="77"/>
            </a:endParaRPr>
          </a:p>
        </p:txBody>
      </p:sp>
      <p:sp>
        <p:nvSpPr>
          <p:cNvPr id="241" name="TextBox 7"/>
          <p:cNvSpPr/>
          <p:nvPr/>
        </p:nvSpPr>
        <p:spPr>
          <a:xfrm>
            <a:off x="5180952" y="431828"/>
            <a:ext cx="6666436" cy="1798567"/>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1900"/>
              </a:lnSpc>
              <a:defRPr sz="1000">
                <a:solidFill>
                  <a:srgbClr val="808080"/>
                </a:solidFill>
              </a:defRPr>
            </a:pPr>
            <a:r>
              <a:rPr lang="en-IN" sz="1600" dirty="0" err="1">
                <a:latin typeface="Poppins" pitchFamily="2" charset="77"/>
                <a:cs typeface="Poppins" pitchFamily="2" charset="77"/>
              </a:rPr>
              <a:t>DaasLabs</a:t>
            </a:r>
            <a:r>
              <a:rPr lang="en-IN" sz="1600" dirty="0">
                <a:latin typeface="Poppins" pitchFamily="2" charset="77"/>
                <a:cs typeface="Poppins" pitchFamily="2" charset="77"/>
              </a:rPr>
              <a:t> specializes in data services and data fabric platforms, offering a unique blend of products and services.</a:t>
            </a:r>
            <a:r>
              <a:rPr lang="en-US" sz="1600" dirty="0">
                <a:latin typeface="Poppins" panose="00000500000000000000" pitchFamily="2" charset="0"/>
                <a:cs typeface="Poppins" panose="00000500000000000000" pitchFamily="2" charset="0"/>
              </a:rPr>
              <a:t> </a:t>
            </a:r>
          </a:p>
          <a:p>
            <a:pPr>
              <a:lnSpc>
                <a:spcPts val="1900"/>
              </a:lnSpc>
              <a:defRPr sz="1000">
                <a:solidFill>
                  <a:srgbClr val="808080"/>
                </a:solidFill>
              </a:defRPr>
            </a:pPr>
            <a:endParaRPr lang="en-US" sz="1600" dirty="0">
              <a:latin typeface="Poppins" panose="00000500000000000000" pitchFamily="2" charset="0"/>
              <a:cs typeface="Poppins" panose="00000500000000000000" pitchFamily="2" charset="0"/>
            </a:endParaRPr>
          </a:p>
          <a:p>
            <a:pPr>
              <a:lnSpc>
                <a:spcPts val="1900"/>
              </a:lnSpc>
              <a:defRPr sz="1000">
                <a:solidFill>
                  <a:srgbClr val="808080"/>
                </a:solidFill>
              </a:defRPr>
            </a:pPr>
            <a:r>
              <a:rPr lang="en-US" sz="1600" dirty="0">
                <a:latin typeface="Poppins" panose="00000500000000000000" pitchFamily="2" charset="0"/>
                <a:cs typeface="Poppins" panose="00000500000000000000" pitchFamily="2" charset="0"/>
              </a:rPr>
              <a:t>Our vision is to revolutionize the data landscape by providing end-to-end solutions that make data effortless, leveraging AI and machine learning to empower businesses to achieve their strategic objectives and drive growth</a:t>
            </a:r>
            <a:r>
              <a:rPr lang="en-US" sz="1600" dirty="0">
                <a:solidFill>
                  <a:srgbClr val="374151"/>
                </a:solidFill>
                <a:latin typeface="Poppins" panose="00000500000000000000" pitchFamily="2" charset="0"/>
                <a:cs typeface="Poppins" panose="00000500000000000000" pitchFamily="2" charset="0"/>
              </a:rPr>
              <a:t>.</a:t>
            </a:r>
            <a:endParaRPr lang="en-IN" sz="1600" dirty="0">
              <a:latin typeface="Poppins" panose="00000500000000000000" pitchFamily="2" charset="0"/>
              <a:cs typeface="Poppins" panose="00000500000000000000" pitchFamily="2" charset="0"/>
            </a:endParaRPr>
          </a:p>
        </p:txBody>
      </p:sp>
      <p:sp>
        <p:nvSpPr>
          <p:cNvPr id="243" name="Rectangle 1"/>
          <p:cNvSpPr/>
          <p:nvPr/>
        </p:nvSpPr>
        <p:spPr>
          <a:xfrm>
            <a:off x="800611" y="2481855"/>
            <a:ext cx="3577836" cy="757314"/>
          </a:xfrm>
          <a:prstGeom prst="rect">
            <a:avLst/>
          </a:prstGeom>
          <a:solidFill>
            <a:schemeClr val="accent2"/>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244" name="Rectangle 20"/>
          <p:cNvSpPr/>
          <p:nvPr/>
        </p:nvSpPr>
        <p:spPr>
          <a:xfrm>
            <a:off x="4378446" y="2481855"/>
            <a:ext cx="3361773" cy="757314"/>
          </a:xfrm>
          <a:prstGeom prst="rect">
            <a:avLst/>
          </a:prstGeom>
          <a:solidFill>
            <a:schemeClr val="accent1"/>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245" name="Rectangle 21"/>
          <p:cNvSpPr/>
          <p:nvPr/>
        </p:nvSpPr>
        <p:spPr>
          <a:xfrm>
            <a:off x="7740218" y="2481855"/>
            <a:ext cx="3804082" cy="757314"/>
          </a:xfrm>
          <a:prstGeom prst="rect">
            <a:avLst/>
          </a:prstGeom>
          <a:solidFill>
            <a:srgbClr val="B0E6E2"/>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247" name="TextBox 27"/>
          <p:cNvSpPr txBox="1"/>
          <p:nvPr/>
        </p:nvSpPr>
        <p:spPr>
          <a:xfrm>
            <a:off x="5487057" y="2648911"/>
            <a:ext cx="1977267" cy="3423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2000"/>
              </a:lnSpc>
              <a:defRPr sz="1300" b="1"/>
            </a:pPr>
            <a:r>
              <a:rPr lang="en-US" sz="1500" dirty="0">
                <a:solidFill>
                  <a:schemeClr val="bg1"/>
                </a:solidFill>
                <a:latin typeface="Poppins" pitchFamily="2" charset="77"/>
                <a:cs typeface="Poppins" pitchFamily="2" charset="77"/>
              </a:rPr>
              <a:t>How we Add Value </a:t>
            </a:r>
            <a:endParaRPr sz="1500" dirty="0">
              <a:solidFill>
                <a:schemeClr val="bg1"/>
              </a:solidFill>
              <a:latin typeface="Poppins" pitchFamily="2" charset="77"/>
              <a:cs typeface="Poppins" pitchFamily="2" charset="77"/>
            </a:endParaRPr>
          </a:p>
        </p:txBody>
      </p:sp>
      <p:sp>
        <p:nvSpPr>
          <p:cNvPr id="249" name="Rectangle 29"/>
          <p:cNvSpPr/>
          <p:nvPr/>
        </p:nvSpPr>
        <p:spPr>
          <a:xfrm>
            <a:off x="8458581" y="2939087"/>
            <a:ext cx="1270002" cy="1270003"/>
          </a:xfrm>
          <a:prstGeom prst="line">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tIns="45719" rIns="45719" bIns="45719" numCol="1" anchor="ctr">
            <a:spAutoFit/>
          </a:bodyPr>
          <a:lstStyle>
            <a:lvl1pPr algn="ctr">
              <a:defRPr sz="3300"/>
            </a:lvl1pPr>
          </a:lstStyle>
          <a:p>
            <a:endParaRPr dirty="0">
              <a:latin typeface="Poppins" pitchFamily="2" charset="77"/>
              <a:cs typeface="Poppins" pitchFamily="2" charset="77"/>
            </a:endParaRPr>
          </a:p>
        </p:txBody>
      </p:sp>
      <p:sp>
        <p:nvSpPr>
          <p:cNvPr id="250" name="TextBox 30"/>
          <p:cNvSpPr/>
          <p:nvPr/>
        </p:nvSpPr>
        <p:spPr>
          <a:xfrm>
            <a:off x="8848830" y="2648911"/>
            <a:ext cx="1977266" cy="34239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2000"/>
              </a:lnSpc>
              <a:defRPr sz="1300" b="1"/>
            </a:pPr>
            <a:r>
              <a:rPr lang="en-US" sz="1500" dirty="0">
                <a:latin typeface="Poppins" pitchFamily="2" charset="77"/>
                <a:cs typeface="Poppins" pitchFamily="2" charset="77"/>
              </a:rPr>
              <a:t>Who we work With </a:t>
            </a:r>
            <a:endParaRPr sz="1500" dirty="0">
              <a:latin typeface="Poppins" pitchFamily="2" charset="77"/>
              <a:cs typeface="Poppins" pitchFamily="2" charset="77"/>
            </a:endParaRPr>
          </a:p>
        </p:txBody>
      </p:sp>
      <p:sp>
        <p:nvSpPr>
          <p:cNvPr id="253" name="TextBox 33"/>
          <p:cNvSpPr txBox="1"/>
          <p:nvPr/>
        </p:nvSpPr>
        <p:spPr>
          <a:xfrm>
            <a:off x="2125286" y="2648911"/>
            <a:ext cx="1977265" cy="34624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nSpc>
                <a:spcPts val="2000"/>
              </a:lnSpc>
              <a:defRPr sz="1300" b="1"/>
            </a:pPr>
            <a:r>
              <a:rPr lang="en-US" sz="1500" dirty="0">
                <a:solidFill>
                  <a:schemeClr val="bg1"/>
                </a:solidFill>
                <a:latin typeface="Poppins" pitchFamily="2" charset="77"/>
                <a:cs typeface="Poppins" pitchFamily="2" charset="77"/>
              </a:rPr>
              <a:t>What We do </a:t>
            </a:r>
            <a:endParaRPr sz="1500" dirty="0">
              <a:solidFill>
                <a:schemeClr val="bg1"/>
              </a:solidFill>
              <a:latin typeface="Poppins" pitchFamily="2" charset="77"/>
              <a:cs typeface="Poppins" pitchFamily="2" charset="77"/>
            </a:endParaRPr>
          </a:p>
        </p:txBody>
      </p:sp>
      <p:pic>
        <p:nvPicPr>
          <p:cNvPr id="3" name="Graphic 2" descr="Work from home desk outline">
            <a:extLst>
              <a:ext uri="{FF2B5EF4-FFF2-40B4-BE49-F238E27FC236}">
                <a16:creationId xmlns:a16="http://schemas.microsoft.com/office/drawing/2014/main" id="{F881542C-9A58-ADFD-999F-3B96D4B5CE6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286244" y="2587868"/>
            <a:ext cx="545287" cy="545287"/>
          </a:xfrm>
          <a:prstGeom prst="rect">
            <a:avLst/>
          </a:prstGeom>
        </p:spPr>
      </p:pic>
      <p:pic>
        <p:nvPicPr>
          <p:cNvPr id="9" name="Graphic 8" descr="Business Growth outline">
            <a:extLst>
              <a:ext uri="{FF2B5EF4-FFF2-40B4-BE49-F238E27FC236}">
                <a16:creationId xmlns:a16="http://schemas.microsoft.com/office/drawing/2014/main" id="{CF95D40C-340A-8E55-94EA-30C2533C4B1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21497" y="2581807"/>
            <a:ext cx="561975" cy="561975"/>
          </a:xfrm>
          <a:prstGeom prst="rect">
            <a:avLst/>
          </a:prstGeom>
        </p:spPr>
      </p:pic>
      <p:pic>
        <p:nvPicPr>
          <p:cNvPr id="11" name="Graphic 10" descr="Priorities outline">
            <a:extLst>
              <a:ext uri="{FF2B5EF4-FFF2-40B4-BE49-F238E27FC236}">
                <a16:creationId xmlns:a16="http://schemas.microsoft.com/office/drawing/2014/main" id="{F4DE7205-43F4-6EAE-F9D0-9667B99DE6C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604692" y="2553232"/>
            <a:ext cx="590550" cy="590550"/>
          </a:xfrm>
          <a:prstGeom prst="rect">
            <a:avLst/>
          </a:prstGeom>
        </p:spPr>
      </p:pic>
      <p:cxnSp>
        <p:nvCxnSpPr>
          <p:cNvPr id="13" name="Straight Connector 12">
            <a:extLst>
              <a:ext uri="{FF2B5EF4-FFF2-40B4-BE49-F238E27FC236}">
                <a16:creationId xmlns:a16="http://schemas.microsoft.com/office/drawing/2014/main" id="{62AC71A0-515D-04FB-CA25-113B29367823}"/>
              </a:ext>
            </a:extLst>
          </p:cNvPr>
          <p:cNvCxnSpPr/>
          <p:nvPr/>
        </p:nvCxnSpPr>
        <p:spPr>
          <a:xfrm>
            <a:off x="3113918" y="300038"/>
            <a:ext cx="0" cy="1871662"/>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6">
            <a:extLst>
              <a:ext uri="{FF2B5EF4-FFF2-40B4-BE49-F238E27FC236}">
                <a16:creationId xmlns:a16="http://schemas.microsoft.com/office/drawing/2014/main" id="{4F861738-DDAB-D4B0-24EB-48A96C376C02}"/>
              </a:ext>
            </a:extLst>
          </p:cNvPr>
          <p:cNvSpPr/>
          <p:nvPr/>
        </p:nvSpPr>
        <p:spPr>
          <a:xfrm>
            <a:off x="3300788" y="901720"/>
            <a:ext cx="1648512" cy="1077216"/>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defRPr sz="5000" b="1"/>
            </a:pPr>
            <a:r>
              <a:rPr lang="en-US" sz="3200" dirty="0">
                <a:latin typeface="Poppins" pitchFamily="2" charset="77"/>
                <a:cs typeface="Poppins" pitchFamily="2" charset="77"/>
              </a:rPr>
              <a:t>Who we are </a:t>
            </a:r>
            <a:endParaRPr sz="3200" dirty="0">
              <a:latin typeface="Poppins" pitchFamily="2" charset="77"/>
              <a:cs typeface="Poppins" pitchFamily="2" charset="77"/>
            </a:endParaRPr>
          </a:p>
        </p:txBody>
      </p:sp>
      <p:sp>
        <p:nvSpPr>
          <p:cNvPr id="5" name="TextBox 4">
            <a:extLst>
              <a:ext uri="{FF2B5EF4-FFF2-40B4-BE49-F238E27FC236}">
                <a16:creationId xmlns:a16="http://schemas.microsoft.com/office/drawing/2014/main" id="{8B18DBD3-C4F7-5FD5-3545-ACA7CF3366A2}"/>
              </a:ext>
            </a:extLst>
          </p:cNvPr>
          <p:cNvSpPr txBox="1"/>
          <p:nvPr/>
        </p:nvSpPr>
        <p:spPr>
          <a:xfrm>
            <a:off x="4378445" y="3448542"/>
            <a:ext cx="3361773" cy="2893100"/>
          </a:xfrm>
          <a:prstGeom prst="rect">
            <a:avLst/>
          </a:prstGeom>
          <a:noFill/>
        </p:spPr>
        <p:txBody>
          <a:bodyPr wrap="square">
            <a:spAutoFit/>
          </a:bodyPr>
          <a:lstStyle>
            <a:defPPr>
              <a:defRPr lang="en-US"/>
            </a:defPPr>
            <a:lvl1pPr>
              <a:defRPr sz="1400" b="1" i="0">
                <a:solidFill>
                  <a:srgbClr val="374151"/>
                </a:solidFill>
                <a:effectLst/>
                <a:latin typeface="Poppins" pitchFamily="2" charset="77"/>
                <a:cs typeface="Poppins" pitchFamily="2" charset="77"/>
              </a:defRPr>
            </a:lvl1pPr>
          </a:lstStyle>
          <a:p>
            <a:r>
              <a:rPr lang="en-US" dirty="0"/>
              <a:t>Comprehensive Strategy: </a:t>
            </a:r>
          </a:p>
          <a:p>
            <a:r>
              <a:rPr lang="en-US" b="0" dirty="0" err="1"/>
              <a:t>DaasLabs</a:t>
            </a:r>
            <a:r>
              <a:rPr lang="en-US" b="0" dirty="0"/>
              <a:t> creates customized data solutions aligned with clients' objectives.</a:t>
            </a:r>
          </a:p>
          <a:p>
            <a:endParaRPr lang="en-US" b="0" dirty="0"/>
          </a:p>
          <a:p>
            <a:r>
              <a:rPr lang="en-US" dirty="0"/>
              <a:t>Expertise in Key Areas: </a:t>
            </a:r>
            <a:r>
              <a:rPr lang="en-US" b="0" dirty="0"/>
              <a:t>Specialized in data strategy, governance, security, and analytics.</a:t>
            </a:r>
          </a:p>
          <a:p>
            <a:endParaRPr lang="en-US" b="0" dirty="0"/>
          </a:p>
          <a:p>
            <a:r>
              <a:rPr lang="en-US" dirty="0"/>
              <a:t>Empowering Growth: </a:t>
            </a:r>
            <a:endParaRPr lang="en-US" b="0" dirty="0"/>
          </a:p>
          <a:p>
            <a:r>
              <a:rPr lang="en-US" b="0" dirty="0"/>
              <a:t>Aids organizations in unlocking data's potential for business growth.</a:t>
            </a:r>
          </a:p>
        </p:txBody>
      </p:sp>
      <p:sp>
        <p:nvSpPr>
          <p:cNvPr id="7" name="TextBox 6">
            <a:extLst>
              <a:ext uri="{FF2B5EF4-FFF2-40B4-BE49-F238E27FC236}">
                <a16:creationId xmlns:a16="http://schemas.microsoft.com/office/drawing/2014/main" id="{FAB912AC-56B7-6145-7695-27CFE1458F9D}"/>
              </a:ext>
            </a:extLst>
          </p:cNvPr>
          <p:cNvSpPr txBox="1"/>
          <p:nvPr/>
        </p:nvSpPr>
        <p:spPr>
          <a:xfrm>
            <a:off x="800611" y="3410994"/>
            <a:ext cx="3577834" cy="3323987"/>
          </a:xfrm>
          <a:prstGeom prst="rect">
            <a:avLst/>
          </a:prstGeom>
          <a:noFill/>
        </p:spPr>
        <p:txBody>
          <a:bodyPr wrap="square">
            <a:spAutoFit/>
          </a:bodyPr>
          <a:lstStyle/>
          <a:p>
            <a:pPr algn="l"/>
            <a:r>
              <a:rPr lang="en-IN" sz="1400" b="1" i="0" dirty="0">
                <a:solidFill>
                  <a:srgbClr val="374151"/>
                </a:solidFill>
                <a:effectLst/>
                <a:latin typeface="Poppins" pitchFamily="2" charset="77"/>
                <a:cs typeface="Poppins" pitchFamily="2" charset="77"/>
              </a:rPr>
              <a:t>Language Capabilities</a:t>
            </a:r>
            <a:r>
              <a:rPr lang="en-IN" sz="1400" b="0" i="0" dirty="0">
                <a:solidFill>
                  <a:srgbClr val="374151"/>
                </a:solidFill>
                <a:effectLst/>
                <a:latin typeface="Poppins" pitchFamily="2" charset="77"/>
                <a:cs typeface="Poppins" pitchFamily="2" charset="77"/>
              </a:rPr>
              <a:t>: Utilizing NLP, NLU, and NLG to help clients in various sectors make informed decisions with textual data </a:t>
            </a:r>
          </a:p>
          <a:p>
            <a:pPr algn="l"/>
            <a:endParaRPr lang="en-IN" sz="1400" dirty="0">
              <a:solidFill>
                <a:srgbClr val="374151"/>
              </a:solidFill>
              <a:latin typeface="Poppins" pitchFamily="2" charset="77"/>
              <a:cs typeface="Poppins" pitchFamily="2" charset="77"/>
            </a:endParaRPr>
          </a:p>
          <a:p>
            <a:pPr algn="l"/>
            <a:r>
              <a:rPr lang="en-IN" sz="1400" b="1" i="0" dirty="0">
                <a:solidFill>
                  <a:srgbClr val="374151"/>
                </a:solidFill>
                <a:effectLst/>
                <a:latin typeface="Poppins" pitchFamily="2" charset="77"/>
                <a:cs typeface="Poppins" pitchFamily="2" charset="77"/>
              </a:rPr>
              <a:t>Vision Capabilities</a:t>
            </a:r>
            <a:r>
              <a:rPr lang="en-IN" sz="1400" b="0" i="0" dirty="0">
                <a:solidFill>
                  <a:srgbClr val="374151"/>
                </a:solidFill>
                <a:effectLst/>
                <a:latin typeface="Poppins" pitchFamily="2" charset="77"/>
                <a:cs typeface="Poppins" pitchFamily="2" charset="77"/>
              </a:rPr>
              <a:t>: Extracting insights from images and videos using OCR, AI, and ML</a:t>
            </a:r>
            <a:r>
              <a:rPr lang="en-IN" sz="1400" dirty="0">
                <a:solidFill>
                  <a:srgbClr val="374151"/>
                </a:solidFill>
                <a:latin typeface="Poppins" pitchFamily="2" charset="77"/>
                <a:cs typeface="Poppins" pitchFamily="2" charset="77"/>
              </a:rPr>
              <a:t>. </a:t>
            </a:r>
          </a:p>
          <a:p>
            <a:pPr algn="l"/>
            <a:endParaRPr lang="en-IN" sz="1400" b="1" i="0" dirty="0">
              <a:solidFill>
                <a:srgbClr val="374151"/>
              </a:solidFill>
              <a:effectLst/>
              <a:latin typeface="Poppins" pitchFamily="2" charset="77"/>
              <a:cs typeface="Poppins" pitchFamily="2" charset="77"/>
            </a:endParaRPr>
          </a:p>
          <a:p>
            <a:pPr algn="l"/>
            <a:r>
              <a:rPr lang="en-IN" sz="1400" b="1" i="0" dirty="0">
                <a:solidFill>
                  <a:srgbClr val="374151"/>
                </a:solidFill>
                <a:effectLst/>
                <a:latin typeface="Poppins" pitchFamily="2" charset="77"/>
                <a:cs typeface="Poppins" pitchFamily="2" charset="77"/>
              </a:rPr>
              <a:t>Data Capabilities</a:t>
            </a:r>
            <a:r>
              <a:rPr lang="en-IN" sz="1400" b="0" i="0" dirty="0">
                <a:solidFill>
                  <a:srgbClr val="374151"/>
                </a:solidFill>
                <a:effectLst/>
                <a:latin typeface="Poppins" pitchFamily="2" charset="77"/>
                <a:cs typeface="Poppins" pitchFamily="2" charset="77"/>
              </a:rPr>
              <a:t>: Offering end-to-end data strategies</a:t>
            </a:r>
            <a:r>
              <a:rPr lang="en-IN" sz="1400" dirty="0">
                <a:solidFill>
                  <a:srgbClr val="374151"/>
                </a:solidFill>
                <a:latin typeface="Poppins" pitchFamily="2" charset="77"/>
                <a:cs typeface="Poppins" pitchFamily="2" charset="77"/>
              </a:rPr>
              <a:t> and services </a:t>
            </a:r>
            <a:r>
              <a:rPr lang="en-IN" sz="1400" b="0" i="0" dirty="0">
                <a:solidFill>
                  <a:srgbClr val="374151"/>
                </a:solidFill>
                <a:effectLst/>
                <a:latin typeface="Poppins" pitchFamily="2" charset="77"/>
                <a:cs typeface="Poppins" pitchFamily="2" charset="77"/>
              </a:rPr>
              <a:t>across diverse industries.</a:t>
            </a:r>
          </a:p>
          <a:p>
            <a:pPr algn="l"/>
            <a:endParaRPr lang="en-IN" sz="1400" b="1" dirty="0">
              <a:solidFill>
                <a:srgbClr val="374151"/>
              </a:solidFill>
              <a:latin typeface="Poppins" pitchFamily="2" charset="77"/>
              <a:cs typeface="Poppins" pitchFamily="2" charset="77"/>
            </a:endParaRPr>
          </a:p>
          <a:p>
            <a:pPr algn="l"/>
            <a:r>
              <a:rPr lang="en-IN" sz="1400" b="1" i="0" dirty="0">
                <a:solidFill>
                  <a:srgbClr val="374151"/>
                </a:solidFill>
                <a:effectLst/>
                <a:latin typeface="Poppins" pitchFamily="2" charset="77"/>
                <a:cs typeface="Poppins" pitchFamily="2" charset="77"/>
              </a:rPr>
              <a:t>Data platform: </a:t>
            </a:r>
            <a:r>
              <a:rPr lang="en-IN" sz="1400" i="0" dirty="0">
                <a:solidFill>
                  <a:srgbClr val="374151"/>
                </a:solidFill>
                <a:effectLst/>
                <a:latin typeface="Poppins" pitchFamily="2" charset="77"/>
                <a:cs typeface="Poppins" pitchFamily="2" charset="77"/>
              </a:rPr>
              <a:t>Brings one of the leading data platforms in the world. </a:t>
            </a:r>
          </a:p>
        </p:txBody>
      </p:sp>
      <p:pic>
        <p:nvPicPr>
          <p:cNvPr id="8" name="Picture 21" descr="Picture 21">
            <a:extLst>
              <a:ext uri="{FF2B5EF4-FFF2-40B4-BE49-F238E27FC236}">
                <a16:creationId xmlns:a16="http://schemas.microsoft.com/office/drawing/2014/main" id="{E0ABE548-0766-E641-987B-B58170D236D9}"/>
              </a:ext>
            </a:extLst>
          </p:cNvPr>
          <p:cNvPicPr>
            <a:picLocks noChangeAspect="1"/>
          </p:cNvPicPr>
          <p:nvPr/>
        </p:nvPicPr>
        <p:blipFill>
          <a:blip r:embed="rId8"/>
          <a:stretch>
            <a:fillRect/>
          </a:stretch>
        </p:blipFill>
        <p:spPr>
          <a:xfrm>
            <a:off x="9161251" y="4845871"/>
            <a:ext cx="1245609" cy="247679"/>
          </a:xfrm>
          <a:prstGeom prst="rect">
            <a:avLst/>
          </a:prstGeom>
          <a:ln w="12700">
            <a:miter lim="400000"/>
          </a:ln>
        </p:spPr>
      </p:pic>
      <p:pic>
        <p:nvPicPr>
          <p:cNvPr id="10" name="Picture 14" descr="Picture 14">
            <a:extLst>
              <a:ext uri="{FF2B5EF4-FFF2-40B4-BE49-F238E27FC236}">
                <a16:creationId xmlns:a16="http://schemas.microsoft.com/office/drawing/2014/main" id="{A7374E17-167B-48BE-78C4-4CC455231AC8}"/>
              </a:ext>
            </a:extLst>
          </p:cNvPr>
          <p:cNvPicPr>
            <a:picLocks noChangeAspect="1"/>
          </p:cNvPicPr>
          <p:nvPr/>
        </p:nvPicPr>
        <p:blipFill>
          <a:blip r:embed="rId9"/>
          <a:stretch>
            <a:fillRect/>
          </a:stretch>
        </p:blipFill>
        <p:spPr>
          <a:xfrm>
            <a:off x="7917217" y="4729540"/>
            <a:ext cx="1041683" cy="545287"/>
          </a:xfrm>
          <a:prstGeom prst="rect">
            <a:avLst/>
          </a:prstGeom>
          <a:ln w="12700">
            <a:miter lim="400000"/>
          </a:ln>
        </p:spPr>
      </p:pic>
      <p:pic>
        <p:nvPicPr>
          <p:cNvPr id="12" name="Picture 2" descr="Image result for all cargo&quot;">
            <a:extLst>
              <a:ext uri="{FF2B5EF4-FFF2-40B4-BE49-F238E27FC236}">
                <a16:creationId xmlns:a16="http://schemas.microsoft.com/office/drawing/2014/main" id="{6C5632AE-8A19-FEEF-52FF-6F74F972D7BF}"/>
              </a:ext>
            </a:extLst>
          </p:cNvPr>
          <p:cNvPicPr>
            <a:picLocks noChangeAspect="1" noChangeArrowheads="1"/>
          </p:cNvPicPr>
          <p:nvPr/>
        </p:nvPicPr>
        <p:blipFill>
          <a:blip r:embed="rId10"/>
          <a:srcRect/>
          <a:stretch>
            <a:fillRect/>
          </a:stretch>
        </p:blipFill>
        <p:spPr bwMode="auto">
          <a:xfrm>
            <a:off x="9365915" y="5423825"/>
            <a:ext cx="645692" cy="363355"/>
          </a:xfrm>
          <a:prstGeom prst="rect">
            <a:avLst/>
          </a:prstGeom>
          <a:noFill/>
        </p:spPr>
      </p:pic>
      <p:pic>
        <p:nvPicPr>
          <p:cNvPr id="16" name="Picture 2" descr="Image result for gaurdian insurance">
            <a:extLst>
              <a:ext uri="{FF2B5EF4-FFF2-40B4-BE49-F238E27FC236}">
                <a16:creationId xmlns:a16="http://schemas.microsoft.com/office/drawing/2014/main" id="{23F0B6EE-C3E7-075E-0863-9A327A2856BF}"/>
              </a:ext>
            </a:extLst>
          </p:cNvPr>
          <p:cNvPicPr>
            <a:picLocks noChangeAspect="1" noChangeArrowheads="1"/>
          </p:cNvPicPr>
          <p:nvPr/>
        </p:nvPicPr>
        <p:blipFill>
          <a:blip r:embed="rId11"/>
          <a:srcRect/>
          <a:stretch>
            <a:fillRect/>
          </a:stretch>
        </p:blipFill>
        <p:spPr bwMode="auto">
          <a:xfrm>
            <a:off x="7960503" y="5429455"/>
            <a:ext cx="1042953" cy="396831"/>
          </a:xfrm>
          <a:prstGeom prst="rect">
            <a:avLst/>
          </a:prstGeom>
          <a:noFill/>
        </p:spPr>
      </p:pic>
      <p:pic>
        <p:nvPicPr>
          <p:cNvPr id="17" name="Picture 2">
            <a:extLst>
              <a:ext uri="{FF2B5EF4-FFF2-40B4-BE49-F238E27FC236}">
                <a16:creationId xmlns:a16="http://schemas.microsoft.com/office/drawing/2014/main" id="{318437F9-1D71-B080-94A4-D052934AE5E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150312" y="6031042"/>
            <a:ext cx="678725" cy="265834"/>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a:extLst>
              <a:ext uri="{FF2B5EF4-FFF2-40B4-BE49-F238E27FC236}">
                <a16:creationId xmlns:a16="http://schemas.microsoft.com/office/drawing/2014/main" id="{4790770F-3FCE-8DA3-A43A-F4347B02807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915212" y="6008465"/>
            <a:ext cx="925192" cy="310989"/>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a:extLst>
              <a:ext uri="{FF2B5EF4-FFF2-40B4-BE49-F238E27FC236}">
                <a16:creationId xmlns:a16="http://schemas.microsoft.com/office/drawing/2014/main" id="{C0F5F8A2-65A8-0A00-6542-A634C84F8E4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212074" y="5528663"/>
            <a:ext cx="787042" cy="198414"/>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Image result for vestige">
            <a:extLst>
              <a:ext uri="{FF2B5EF4-FFF2-40B4-BE49-F238E27FC236}">
                <a16:creationId xmlns:a16="http://schemas.microsoft.com/office/drawing/2014/main" id="{A2CC070F-01ED-1EE9-054C-5A11CEB38DA6}"/>
              </a:ext>
            </a:extLst>
          </p:cNvPr>
          <p:cNvPicPr>
            <a:picLocks noChangeAspect="1" noChangeArrowheads="1"/>
          </p:cNvPicPr>
          <p:nvPr/>
        </p:nvPicPr>
        <p:blipFill>
          <a:blip r:embed="rId15"/>
          <a:srcRect/>
          <a:stretch>
            <a:fillRect/>
          </a:stretch>
        </p:blipFill>
        <p:spPr bwMode="auto">
          <a:xfrm>
            <a:off x="10496961" y="4584219"/>
            <a:ext cx="719257" cy="716103"/>
          </a:xfrm>
          <a:prstGeom prst="rect">
            <a:avLst/>
          </a:prstGeom>
          <a:noFill/>
        </p:spPr>
      </p:pic>
      <p:pic>
        <p:nvPicPr>
          <p:cNvPr id="21" name="Picture 2" descr="upload.wikimedia.org/wikipedia/commons/thumb/9/...">
            <a:extLst>
              <a:ext uri="{FF2B5EF4-FFF2-40B4-BE49-F238E27FC236}">
                <a16:creationId xmlns:a16="http://schemas.microsoft.com/office/drawing/2014/main" id="{372822BF-931B-483E-EF7A-B4EE58ECD71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210869" y="5971073"/>
            <a:ext cx="678725" cy="406104"/>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1F7F30CE-A711-6EBA-4E04-5DDAEBB2705A}"/>
              </a:ext>
            </a:extLst>
          </p:cNvPr>
          <p:cNvSpPr txBox="1"/>
          <p:nvPr/>
        </p:nvSpPr>
        <p:spPr>
          <a:xfrm>
            <a:off x="7915212" y="3478429"/>
            <a:ext cx="3361773" cy="738664"/>
          </a:xfrm>
          <a:prstGeom prst="rect">
            <a:avLst/>
          </a:prstGeom>
          <a:noFill/>
        </p:spPr>
        <p:txBody>
          <a:bodyPr wrap="square">
            <a:spAutoFit/>
          </a:bodyPr>
          <a:lstStyle/>
          <a:p>
            <a:pPr algn="l"/>
            <a:r>
              <a:rPr lang="en-US" sz="1400" dirty="0">
                <a:latin typeface="Poppins" pitchFamily="2" charset="77"/>
                <a:cs typeface="Poppins" pitchFamily="2" charset="77"/>
              </a:rPr>
              <a:t>We work with leading companies across the world Solving complex Data problems </a:t>
            </a:r>
          </a:p>
        </p:txBody>
      </p:sp>
    </p:spTree>
    <p:extLst>
      <p:ext uri="{BB962C8B-B14F-4D97-AF65-F5344CB8AC3E}">
        <p14:creationId xmlns:p14="http://schemas.microsoft.com/office/powerpoint/2010/main" val="5993948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TextBox 6"/>
          <p:cNvSpPr/>
          <p:nvPr/>
        </p:nvSpPr>
        <p:spPr>
          <a:xfrm>
            <a:off x="1001207" y="443742"/>
            <a:ext cx="3642596" cy="158633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5800"/>
              </a:lnSpc>
              <a:defRPr sz="5000" b="1"/>
            </a:pPr>
            <a:r>
              <a:rPr lang="en-US" dirty="0">
                <a:latin typeface="Poppins" pitchFamily="2" charset="77"/>
                <a:cs typeface="Poppins" pitchFamily="2" charset="77"/>
              </a:rPr>
              <a:t>Data Practice </a:t>
            </a:r>
            <a:endParaRPr dirty="0">
              <a:latin typeface="Poppins" pitchFamily="2" charset="77"/>
              <a:cs typeface="Poppins" pitchFamily="2" charset="77"/>
            </a:endParaRPr>
          </a:p>
        </p:txBody>
      </p:sp>
      <p:sp>
        <p:nvSpPr>
          <p:cNvPr id="241" name="TextBox 7"/>
          <p:cNvSpPr/>
          <p:nvPr/>
        </p:nvSpPr>
        <p:spPr>
          <a:xfrm>
            <a:off x="5151455" y="443742"/>
            <a:ext cx="6666436" cy="1067598"/>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defRPr sz="1000">
                <a:solidFill>
                  <a:srgbClr val="808080"/>
                </a:solidFill>
              </a:defRPr>
            </a:pPr>
            <a:r>
              <a:rPr lang="en-IN" sz="1600" dirty="0">
                <a:latin typeface="Poppins" panose="00000500000000000000" pitchFamily="2" charset="0"/>
                <a:cs typeface="Poppins" panose="00000500000000000000" pitchFamily="2" charset="0"/>
              </a:rPr>
              <a:t>By simplifying and transforming the data journey, we empower organizations to make informed and strategic choices, optimize their operations, identify new revenue streams, enhance customer experiences, and drive innovation. </a:t>
            </a:r>
          </a:p>
        </p:txBody>
      </p:sp>
      <p:pic>
        <p:nvPicPr>
          <p:cNvPr id="14" name="Picture 13">
            <a:extLst>
              <a:ext uri="{FF2B5EF4-FFF2-40B4-BE49-F238E27FC236}">
                <a16:creationId xmlns:a16="http://schemas.microsoft.com/office/drawing/2014/main" id="{86D1EA39-27FA-E486-F61E-9F74812B12BB}"/>
              </a:ext>
            </a:extLst>
          </p:cNvPr>
          <p:cNvPicPr>
            <a:picLocks noChangeAspect="1"/>
          </p:cNvPicPr>
          <p:nvPr/>
        </p:nvPicPr>
        <p:blipFill>
          <a:blip r:embed="rId2"/>
          <a:stretch>
            <a:fillRect/>
          </a:stretch>
        </p:blipFill>
        <p:spPr>
          <a:xfrm>
            <a:off x="1128145" y="2052195"/>
            <a:ext cx="10464087" cy="4559708"/>
          </a:xfrm>
          <a:prstGeom prst="rect">
            <a:avLst/>
          </a:prstGeom>
        </p:spPr>
      </p:pic>
    </p:spTree>
    <p:extLst>
      <p:ext uri="{BB962C8B-B14F-4D97-AF65-F5344CB8AC3E}">
        <p14:creationId xmlns:p14="http://schemas.microsoft.com/office/powerpoint/2010/main" val="199237582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9" name="Group 3"/>
          <p:cNvGrpSpPr/>
          <p:nvPr/>
        </p:nvGrpSpPr>
        <p:grpSpPr>
          <a:xfrm>
            <a:off x="8037314" y="1053342"/>
            <a:ext cx="3101344" cy="4521958"/>
            <a:chOff x="0" y="0"/>
            <a:chExt cx="3101343" cy="4521957"/>
          </a:xfrm>
        </p:grpSpPr>
        <p:sp>
          <p:nvSpPr>
            <p:cNvPr id="327" name="TextBox 11"/>
            <p:cNvSpPr txBox="1"/>
            <p:nvPr/>
          </p:nvSpPr>
          <p:spPr>
            <a:xfrm>
              <a:off x="0" y="0"/>
              <a:ext cx="3101343" cy="193898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defRPr sz="5000" b="1"/>
              </a:pPr>
              <a:r>
                <a:rPr lang="en-US" sz="4000" dirty="0"/>
                <a:t>Banking</a:t>
              </a:r>
            </a:p>
            <a:p>
              <a:pPr>
                <a:defRPr sz="5000" b="1"/>
              </a:pPr>
              <a:r>
                <a:rPr lang="en-US" sz="4000" dirty="0"/>
                <a:t>Centre of Excellence  </a:t>
              </a:r>
              <a:endParaRPr sz="4000" dirty="0"/>
            </a:p>
          </p:txBody>
        </p:sp>
        <p:sp>
          <p:nvSpPr>
            <p:cNvPr id="328" name="TextBox 12"/>
            <p:cNvSpPr txBox="1"/>
            <p:nvPr/>
          </p:nvSpPr>
          <p:spPr>
            <a:xfrm>
              <a:off x="0" y="2731084"/>
              <a:ext cx="3101343" cy="17908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nSpc>
                  <a:spcPts val="1900"/>
                </a:lnSpc>
                <a:defRPr sz="1000">
                  <a:solidFill>
                    <a:srgbClr val="808080"/>
                  </a:solidFill>
                </a:defRPr>
              </a:pPr>
              <a:r>
                <a:rPr lang="en-IN" sz="1400" b="0" i="0" dirty="0">
                  <a:solidFill>
                    <a:srgbClr val="60697B"/>
                  </a:solidFill>
                  <a:effectLst/>
                  <a:latin typeface="Poppins" pitchFamily="2" charset="77"/>
                  <a:cs typeface="Poppins" pitchFamily="2" charset="77"/>
                </a:rPr>
                <a:t>At DAAS LABS, we're transforming the banking sector through data-driven intelligence. Our dedicated Banking Centre of Excellence is fully equipped to handle the unique challenges faced by the industry. </a:t>
              </a:r>
            </a:p>
          </p:txBody>
        </p:sp>
      </p:grpSp>
      <p:sp>
        <p:nvSpPr>
          <p:cNvPr id="330" name="Rectangle 1"/>
          <p:cNvSpPr/>
          <p:nvPr/>
        </p:nvSpPr>
        <p:spPr>
          <a:xfrm>
            <a:off x="1053342" y="1053342"/>
            <a:ext cx="2949955" cy="2375658"/>
          </a:xfrm>
          <a:prstGeom prst="rect">
            <a:avLst/>
          </a:prstGeom>
          <a:solidFill>
            <a:schemeClr val="accent4">
              <a:lumMod val="60000"/>
              <a:lumOff val="40000"/>
            </a:schemeClr>
          </a:solidFill>
          <a:ln w="12700">
            <a:miter lim="400000"/>
          </a:ln>
        </p:spPr>
        <p:txBody>
          <a:bodyPr lIns="45719" rIns="45719" anchor="ctr"/>
          <a:lstStyle/>
          <a:p>
            <a:pPr algn="ctr">
              <a:defRPr>
                <a:solidFill>
                  <a:srgbClr val="FFFFFF"/>
                </a:solidFill>
              </a:defRPr>
            </a:pPr>
            <a:endParaRPr dirty="0"/>
          </a:p>
        </p:txBody>
      </p:sp>
      <p:sp>
        <p:nvSpPr>
          <p:cNvPr id="331" name="Rectangle 7"/>
          <p:cNvSpPr/>
          <p:nvPr/>
        </p:nvSpPr>
        <p:spPr>
          <a:xfrm>
            <a:off x="1053342" y="3429000"/>
            <a:ext cx="2949955" cy="2375658"/>
          </a:xfrm>
          <a:prstGeom prst="rect">
            <a:avLst/>
          </a:prstGeom>
          <a:solidFill>
            <a:schemeClr val="tx2"/>
          </a:solidFill>
          <a:ln w="12700">
            <a:miter lim="400000"/>
          </a:ln>
        </p:spPr>
        <p:txBody>
          <a:bodyPr lIns="45719" rIns="45719" anchor="ctr"/>
          <a:lstStyle/>
          <a:p>
            <a:pPr algn="ctr">
              <a:defRPr>
                <a:solidFill>
                  <a:srgbClr val="FFFFFF"/>
                </a:solidFill>
              </a:defRPr>
            </a:pPr>
            <a:endParaRPr/>
          </a:p>
        </p:txBody>
      </p:sp>
      <p:pic>
        <p:nvPicPr>
          <p:cNvPr id="5" name="Picture Placeholder 4" descr="A close-up of a person holding a credit card&#10;&#10;Description automatically generated">
            <a:extLst>
              <a:ext uri="{FF2B5EF4-FFF2-40B4-BE49-F238E27FC236}">
                <a16:creationId xmlns:a16="http://schemas.microsoft.com/office/drawing/2014/main" id="{2521389D-9EF2-B385-1C98-6115E009AD50}"/>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3462" r="3462"/>
          <a:stretch>
            <a:fillRect/>
          </a:stretch>
        </p:blipFill>
        <p:spPr/>
      </p:pic>
      <p:sp>
        <p:nvSpPr>
          <p:cNvPr id="6" name="TextBox 5">
            <a:extLst>
              <a:ext uri="{FF2B5EF4-FFF2-40B4-BE49-F238E27FC236}">
                <a16:creationId xmlns:a16="http://schemas.microsoft.com/office/drawing/2014/main" id="{ACE15973-42D2-2FD0-BFF9-80B2CEF57276}"/>
              </a:ext>
            </a:extLst>
          </p:cNvPr>
          <p:cNvSpPr txBox="1"/>
          <p:nvPr/>
        </p:nvSpPr>
        <p:spPr>
          <a:xfrm>
            <a:off x="1251047" y="1674676"/>
            <a:ext cx="2554543" cy="147732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j-lt"/>
                <a:ea typeface="+mj-ea"/>
                <a:cs typeface="+mj-cs"/>
                <a:sym typeface="Helvetica"/>
              </a:rPr>
              <a:t>Risk analytics </a:t>
            </a:r>
          </a:p>
          <a:p>
            <a:pPr marL="0" marR="0" indent="0" algn="l" defTabSz="914400" rtl="0" fontAlgn="auto" latinLnBrk="0" hangingPunct="0">
              <a:lnSpc>
                <a:spcPct val="100000"/>
              </a:lnSpc>
              <a:spcBef>
                <a:spcPts val="0"/>
              </a:spcBef>
              <a:spcAft>
                <a:spcPts val="0"/>
              </a:spcAft>
              <a:buClrTx/>
              <a:buSzTx/>
              <a:buFontTx/>
              <a:buNone/>
              <a:tabLst/>
            </a:pPr>
            <a:r>
              <a:rPr lang="en-US" dirty="0"/>
              <a:t>Regulatory Compliance </a:t>
            </a:r>
          </a:p>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j-lt"/>
                <a:ea typeface="+mj-ea"/>
                <a:cs typeface="+mj-cs"/>
                <a:sym typeface="Helvetica"/>
              </a:rPr>
              <a:t>Data Governance </a:t>
            </a:r>
          </a:p>
          <a:p>
            <a:pPr marL="0" marR="0" indent="0" algn="l" defTabSz="914400" rtl="0" fontAlgn="auto" latinLnBrk="0" hangingPunct="0">
              <a:lnSpc>
                <a:spcPct val="100000"/>
              </a:lnSpc>
              <a:spcBef>
                <a:spcPts val="0"/>
              </a:spcBef>
              <a:spcAft>
                <a:spcPts val="0"/>
              </a:spcAft>
              <a:buClrTx/>
              <a:buSzTx/>
              <a:buFontTx/>
              <a:buNone/>
              <a:tabLst/>
            </a:pPr>
            <a:r>
              <a:rPr lang="en-US" dirty="0"/>
              <a:t>Operational Efficiency</a:t>
            </a:r>
          </a:p>
          <a:p>
            <a:pPr marL="0" marR="0" indent="0" algn="l" defTabSz="914400" rtl="0" fontAlgn="auto" latinLnBrk="0" hangingPunct="0">
              <a:lnSpc>
                <a:spcPct val="100000"/>
              </a:lnSpc>
              <a:spcBef>
                <a:spcPts val="0"/>
              </a:spcBef>
              <a:spcAft>
                <a:spcPts val="0"/>
              </a:spcAft>
              <a:buClrTx/>
              <a:buSzTx/>
              <a:buFontTx/>
              <a:buNone/>
              <a:tabLst/>
            </a:pPr>
            <a:r>
              <a:rPr lang="en-US" dirty="0"/>
              <a:t>Business Reporting </a:t>
            </a:r>
          </a:p>
        </p:txBody>
      </p:sp>
      <p:sp>
        <p:nvSpPr>
          <p:cNvPr id="7" name="TextBox 6">
            <a:extLst>
              <a:ext uri="{FF2B5EF4-FFF2-40B4-BE49-F238E27FC236}">
                <a16:creationId xmlns:a16="http://schemas.microsoft.com/office/drawing/2014/main" id="{E29A3D44-6C0D-632B-BE07-BDE1599F07A6}"/>
              </a:ext>
            </a:extLst>
          </p:cNvPr>
          <p:cNvSpPr txBox="1"/>
          <p:nvPr/>
        </p:nvSpPr>
        <p:spPr>
          <a:xfrm>
            <a:off x="1251048" y="4091472"/>
            <a:ext cx="2449416"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bg1"/>
                </a:solidFill>
                <a:effectLst/>
                <a:uFillTx/>
                <a:latin typeface="+mj-lt"/>
                <a:ea typeface="+mj-ea"/>
                <a:cs typeface="+mj-cs"/>
                <a:sym typeface="Helvetica"/>
              </a:rPr>
              <a:t>Bank on Us for better Banking </a:t>
            </a:r>
          </a:p>
        </p:txBody>
      </p:sp>
      <p:sp>
        <p:nvSpPr>
          <p:cNvPr id="8" name="TextBox 7">
            <a:extLst>
              <a:ext uri="{FF2B5EF4-FFF2-40B4-BE49-F238E27FC236}">
                <a16:creationId xmlns:a16="http://schemas.microsoft.com/office/drawing/2014/main" id="{896063F2-3DA6-7AE1-FCCD-7167ECBC08A3}"/>
              </a:ext>
            </a:extLst>
          </p:cNvPr>
          <p:cNvSpPr txBox="1"/>
          <p:nvPr/>
        </p:nvSpPr>
        <p:spPr>
          <a:xfrm>
            <a:off x="1251047" y="5139073"/>
            <a:ext cx="2449416"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bg1"/>
                </a:solidFill>
                <a:effectLst/>
                <a:uFillTx/>
                <a:latin typeface="+mj-lt"/>
                <a:ea typeface="+mj-ea"/>
                <a:cs typeface="+mj-cs"/>
                <a:sym typeface="Helvetica"/>
              </a:rPr>
              <a:t>Case studies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19818592-24C1-643B-F054-3AB301A83754}"/>
              </a:ext>
            </a:extLst>
          </p:cNvPr>
          <p:cNvSpPr/>
          <p:nvPr/>
        </p:nvSpPr>
        <p:spPr>
          <a:xfrm>
            <a:off x="1053342" y="2804885"/>
            <a:ext cx="3361772" cy="896594"/>
          </a:xfrm>
          <a:prstGeom prst="rect">
            <a:avLst/>
          </a:prstGeom>
          <a:solidFill>
            <a:schemeClr val="accent4">
              <a:lumMod val="60000"/>
              <a:lumOff val="40000"/>
            </a:schemeClr>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4" name="Rectangle 20">
            <a:extLst>
              <a:ext uri="{FF2B5EF4-FFF2-40B4-BE49-F238E27FC236}">
                <a16:creationId xmlns:a16="http://schemas.microsoft.com/office/drawing/2014/main" id="{C07475F5-03BA-D70E-EBCB-D5C5C7D040E1}"/>
              </a:ext>
            </a:extLst>
          </p:cNvPr>
          <p:cNvSpPr/>
          <p:nvPr/>
        </p:nvSpPr>
        <p:spPr>
          <a:xfrm>
            <a:off x="4415113" y="2804885"/>
            <a:ext cx="3361773" cy="896594"/>
          </a:xfrm>
          <a:prstGeom prst="rect">
            <a:avLst/>
          </a:prstGeom>
          <a:solidFill>
            <a:srgbClr val="005493">
              <a:alpha val="54194"/>
            </a:srgbClr>
          </a:solidFill>
          <a:ln w="12700">
            <a:miter lim="400000"/>
          </a:ln>
        </p:spPr>
        <p:txBody>
          <a:bodyPr lIns="45719" rIns="45719" anchor="ctr"/>
          <a:lstStyle/>
          <a:p>
            <a:pPr algn="ctr">
              <a:defRPr>
                <a:solidFill>
                  <a:srgbClr val="FFFFFF"/>
                </a:solidFill>
              </a:defRPr>
            </a:pPr>
            <a:endParaRPr/>
          </a:p>
        </p:txBody>
      </p:sp>
      <p:sp>
        <p:nvSpPr>
          <p:cNvPr id="5" name="Rectangle 21">
            <a:extLst>
              <a:ext uri="{FF2B5EF4-FFF2-40B4-BE49-F238E27FC236}">
                <a16:creationId xmlns:a16="http://schemas.microsoft.com/office/drawing/2014/main" id="{C8666645-573E-735D-67FE-ED3BAA0F7943}"/>
              </a:ext>
            </a:extLst>
          </p:cNvPr>
          <p:cNvSpPr/>
          <p:nvPr/>
        </p:nvSpPr>
        <p:spPr>
          <a:xfrm>
            <a:off x="7776885" y="2804885"/>
            <a:ext cx="3361773" cy="896594"/>
          </a:xfrm>
          <a:prstGeom prst="rect">
            <a:avLst/>
          </a:prstGeom>
          <a:solidFill>
            <a:schemeClr val="accent1">
              <a:lumMod val="60000"/>
              <a:lumOff val="40000"/>
            </a:schemeClr>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17" name="TextBox 11">
            <a:extLst>
              <a:ext uri="{FF2B5EF4-FFF2-40B4-BE49-F238E27FC236}">
                <a16:creationId xmlns:a16="http://schemas.microsoft.com/office/drawing/2014/main" id="{D3F37A2F-4617-F1FD-9C9F-36DF3699CC92}"/>
              </a:ext>
            </a:extLst>
          </p:cNvPr>
          <p:cNvSpPr txBox="1"/>
          <p:nvPr/>
        </p:nvSpPr>
        <p:spPr>
          <a:xfrm>
            <a:off x="1053340" y="871415"/>
            <a:ext cx="3101344" cy="120032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defRPr sz="5000" b="1"/>
            </a:pPr>
            <a:r>
              <a:rPr lang="en-US" sz="3600" dirty="0"/>
              <a:t>Auto Commentary</a:t>
            </a:r>
          </a:p>
        </p:txBody>
      </p:sp>
      <p:sp>
        <p:nvSpPr>
          <p:cNvPr id="18" name="TextBox 17">
            <a:extLst>
              <a:ext uri="{FF2B5EF4-FFF2-40B4-BE49-F238E27FC236}">
                <a16:creationId xmlns:a16="http://schemas.microsoft.com/office/drawing/2014/main" id="{AAE2E5F3-2908-0753-1A42-4610FB05EE72}"/>
              </a:ext>
            </a:extLst>
          </p:cNvPr>
          <p:cNvSpPr txBox="1"/>
          <p:nvPr/>
        </p:nvSpPr>
        <p:spPr>
          <a:xfrm>
            <a:off x="4415113" y="1055759"/>
            <a:ext cx="2849761" cy="8316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ts val="1900"/>
              </a:lnSpc>
              <a:defRPr sz="1000">
                <a:solidFill>
                  <a:srgbClr val="808080"/>
                </a:solidFill>
              </a:defRPr>
            </a:pPr>
            <a:r>
              <a:rPr lang="en-IN" sz="1800" b="0" i="0" dirty="0">
                <a:solidFill>
                  <a:schemeClr val="tx1"/>
                </a:solidFill>
                <a:effectLst/>
                <a:latin typeface="Poppins" pitchFamily="2" charset="77"/>
                <a:cs typeface="Poppins" pitchFamily="2" charset="77"/>
              </a:rPr>
              <a:t>Global Bank Embraces Automation and NLP for Efficient Reporting</a:t>
            </a:r>
            <a:endParaRPr lang="en-IN" sz="1800" dirty="0">
              <a:solidFill>
                <a:schemeClr val="tx1"/>
              </a:solidFill>
              <a:latin typeface="Poppins" pitchFamily="2" charset="77"/>
              <a:cs typeface="Poppins" pitchFamily="2" charset="77"/>
            </a:endParaRPr>
          </a:p>
        </p:txBody>
      </p:sp>
      <p:sp>
        <p:nvSpPr>
          <p:cNvPr id="19" name="TextBox 18">
            <a:extLst>
              <a:ext uri="{FF2B5EF4-FFF2-40B4-BE49-F238E27FC236}">
                <a16:creationId xmlns:a16="http://schemas.microsoft.com/office/drawing/2014/main" id="{42A0F2FB-9C01-5359-5578-62CF8D06A608}"/>
              </a:ext>
            </a:extLst>
          </p:cNvPr>
          <p:cNvSpPr txBox="1"/>
          <p:nvPr/>
        </p:nvSpPr>
        <p:spPr>
          <a:xfrm>
            <a:off x="1053340" y="3956895"/>
            <a:ext cx="3361772" cy="24622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defRPr sz="1000">
                <a:solidFill>
                  <a:srgbClr val="808080"/>
                </a:solidFill>
              </a:defRPr>
            </a:pPr>
            <a:r>
              <a:rPr lang="en-IN" sz="1400" b="0" i="0" dirty="0">
                <a:solidFill>
                  <a:srgbClr val="374151"/>
                </a:solidFill>
                <a:effectLst/>
                <a:latin typeface="Poppins" pitchFamily="2" charset="77"/>
                <a:cs typeface="Poppins" pitchFamily="2" charset="77"/>
              </a:rPr>
              <a:t>A top global bank in 90+ countries struggles with timely book closure and accurate reporting due to complex, error-prone financial processes, as highlighted by industry research. The CFO department's 300+ staff spend 25%-40% time on manual, low-value tasks, affecting productivity. Implementing automation and digitization</a:t>
            </a:r>
            <a:endParaRPr lang="en-IN" sz="1400" dirty="0">
              <a:solidFill>
                <a:schemeClr val="tx1"/>
              </a:solidFill>
              <a:latin typeface="Poppins" pitchFamily="2" charset="77"/>
              <a:cs typeface="Poppins" pitchFamily="2" charset="77"/>
            </a:endParaRPr>
          </a:p>
        </p:txBody>
      </p:sp>
      <p:sp>
        <p:nvSpPr>
          <p:cNvPr id="20" name="Oval 19">
            <a:extLst>
              <a:ext uri="{FF2B5EF4-FFF2-40B4-BE49-F238E27FC236}">
                <a16:creationId xmlns:a16="http://schemas.microsoft.com/office/drawing/2014/main" id="{79099ADD-E62B-FB22-FA32-822A2EF56EFE}"/>
              </a:ext>
            </a:extLst>
          </p:cNvPr>
          <p:cNvSpPr/>
          <p:nvPr/>
        </p:nvSpPr>
        <p:spPr>
          <a:xfrm>
            <a:off x="4653577" y="3074589"/>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1" name="Oval 20">
            <a:extLst>
              <a:ext uri="{FF2B5EF4-FFF2-40B4-BE49-F238E27FC236}">
                <a16:creationId xmlns:a16="http://schemas.microsoft.com/office/drawing/2014/main" id="{394660E4-A793-7632-43EA-D03724782B49}"/>
              </a:ext>
            </a:extLst>
          </p:cNvPr>
          <p:cNvSpPr/>
          <p:nvPr/>
        </p:nvSpPr>
        <p:spPr>
          <a:xfrm>
            <a:off x="1291805" y="3060301"/>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2" name="Oval 21">
            <a:extLst>
              <a:ext uri="{FF2B5EF4-FFF2-40B4-BE49-F238E27FC236}">
                <a16:creationId xmlns:a16="http://schemas.microsoft.com/office/drawing/2014/main" id="{956E3F4D-6191-BA66-5419-412B55367AC9}"/>
              </a:ext>
            </a:extLst>
          </p:cNvPr>
          <p:cNvSpPr/>
          <p:nvPr/>
        </p:nvSpPr>
        <p:spPr>
          <a:xfrm>
            <a:off x="7986220" y="3074589"/>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5" name="TextBox 24">
            <a:extLst>
              <a:ext uri="{FF2B5EF4-FFF2-40B4-BE49-F238E27FC236}">
                <a16:creationId xmlns:a16="http://schemas.microsoft.com/office/drawing/2014/main" id="{1A290D05-8226-0ED3-64F6-3C1CFF9ECB13}"/>
              </a:ext>
            </a:extLst>
          </p:cNvPr>
          <p:cNvSpPr txBox="1"/>
          <p:nvPr/>
        </p:nvSpPr>
        <p:spPr>
          <a:xfrm>
            <a:off x="2076945" y="3109413"/>
            <a:ext cx="1166343"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tx1"/>
                </a:solidFill>
                <a:effectLst/>
                <a:uFillTx/>
                <a:latin typeface="Poppins" pitchFamily="2" charset="77"/>
                <a:cs typeface="Poppins" pitchFamily="2" charset="77"/>
                <a:sym typeface="Helvetica"/>
              </a:rPr>
              <a:t>Situation </a:t>
            </a:r>
          </a:p>
        </p:txBody>
      </p:sp>
      <p:sp>
        <p:nvSpPr>
          <p:cNvPr id="26" name="TextBox 25">
            <a:extLst>
              <a:ext uri="{FF2B5EF4-FFF2-40B4-BE49-F238E27FC236}">
                <a16:creationId xmlns:a16="http://schemas.microsoft.com/office/drawing/2014/main" id="{B578BE24-9663-0EB1-5F7E-B90DE0D0BCCA}"/>
              </a:ext>
            </a:extLst>
          </p:cNvPr>
          <p:cNvSpPr txBox="1"/>
          <p:nvPr/>
        </p:nvSpPr>
        <p:spPr>
          <a:xfrm>
            <a:off x="5483695" y="3075890"/>
            <a:ext cx="1334659"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solidFill>
                  <a:schemeClr val="bg1"/>
                </a:solidFill>
                <a:latin typeface="Poppins" pitchFamily="2" charset="77"/>
                <a:cs typeface="Poppins" pitchFamily="2" charset="77"/>
              </a:rPr>
              <a:t>Challenge </a:t>
            </a:r>
            <a:endParaRPr kumimoji="0" lang="en-US" sz="1800" b="0" i="0" u="none" strike="noStrike" cap="none" spc="0" normalizeH="0" baseline="0" dirty="0">
              <a:ln>
                <a:noFill/>
              </a:ln>
              <a:solidFill>
                <a:schemeClr val="bg1"/>
              </a:solidFill>
              <a:effectLst/>
              <a:uFillTx/>
              <a:latin typeface="Poppins" pitchFamily="2" charset="77"/>
              <a:cs typeface="Poppins" pitchFamily="2" charset="77"/>
              <a:sym typeface="Helvetica"/>
            </a:endParaRPr>
          </a:p>
        </p:txBody>
      </p:sp>
      <p:sp>
        <p:nvSpPr>
          <p:cNvPr id="27" name="TextBox 26">
            <a:extLst>
              <a:ext uri="{FF2B5EF4-FFF2-40B4-BE49-F238E27FC236}">
                <a16:creationId xmlns:a16="http://schemas.microsoft.com/office/drawing/2014/main" id="{C7DB5B42-EFCF-B7F0-2B9B-298B32B90566}"/>
              </a:ext>
            </a:extLst>
          </p:cNvPr>
          <p:cNvSpPr txBox="1"/>
          <p:nvPr/>
        </p:nvSpPr>
        <p:spPr>
          <a:xfrm>
            <a:off x="8736483" y="3082805"/>
            <a:ext cx="2177838"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tx1"/>
                </a:solidFill>
                <a:effectLst/>
                <a:uFillTx/>
                <a:latin typeface="Poppins" pitchFamily="2" charset="77"/>
                <a:cs typeface="Poppins" pitchFamily="2" charset="77"/>
                <a:sym typeface="Helvetica"/>
              </a:rPr>
              <a:t>Solution &amp; Results </a:t>
            </a:r>
          </a:p>
        </p:txBody>
      </p:sp>
      <p:sp>
        <p:nvSpPr>
          <p:cNvPr id="29" name="TextBox 28">
            <a:extLst>
              <a:ext uri="{FF2B5EF4-FFF2-40B4-BE49-F238E27FC236}">
                <a16:creationId xmlns:a16="http://schemas.microsoft.com/office/drawing/2014/main" id="{FFD2A006-7C5B-E8C6-E0B3-8EBC206D1070}"/>
              </a:ext>
            </a:extLst>
          </p:cNvPr>
          <p:cNvSpPr txBox="1"/>
          <p:nvPr/>
        </p:nvSpPr>
        <p:spPr>
          <a:xfrm>
            <a:off x="4481649" y="3971183"/>
            <a:ext cx="3228700" cy="26776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400">
                <a:solidFill>
                  <a:srgbClr val="374151"/>
                </a:solidFill>
                <a:latin typeface="Poppins" pitchFamily="2" charset="77"/>
                <a:cs typeface="Poppins" pitchFamily="2" charset="77"/>
              </a:defRPr>
            </a:lvl1pPr>
          </a:lstStyle>
          <a:p>
            <a:r>
              <a:rPr lang="en-US" dirty="0"/>
              <a:t>Manual financial processes cause delays, errors, and penalties, with significant time wasted on report generation and book closing. Industry research recommends finance automation and digital transformation, utilizing technologies like Natural Language Processing, for up to 50% cost savings, improved accuracy, and streamlined operations.</a:t>
            </a:r>
          </a:p>
        </p:txBody>
      </p:sp>
      <p:sp>
        <p:nvSpPr>
          <p:cNvPr id="31" name="TextBox 30">
            <a:extLst>
              <a:ext uri="{FF2B5EF4-FFF2-40B4-BE49-F238E27FC236}">
                <a16:creationId xmlns:a16="http://schemas.microsoft.com/office/drawing/2014/main" id="{7BFE96C9-F2CF-3307-CA8A-09DFE8375A52}"/>
              </a:ext>
            </a:extLst>
          </p:cNvPr>
          <p:cNvSpPr txBox="1"/>
          <p:nvPr/>
        </p:nvSpPr>
        <p:spPr>
          <a:xfrm>
            <a:off x="7838149" y="3979399"/>
            <a:ext cx="3386614" cy="24622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400">
                <a:solidFill>
                  <a:srgbClr val="374151"/>
                </a:solidFill>
                <a:latin typeface="Poppins" pitchFamily="2" charset="77"/>
                <a:cs typeface="Poppins" pitchFamily="2" charset="77"/>
              </a:defRPr>
            </a:lvl1pPr>
          </a:lstStyle>
          <a:p>
            <a:r>
              <a:rPr lang="en-US" dirty="0"/>
              <a:t>The bank adopts NLP and rule-based technologies to automate Balance Sheet and </a:t>
            </a:r>
            <a:r>
              <a:rPr lang="en-US" dirty="0" err="1"/>
              <a:t>PnL</a:t>
            </a:r>
            <a:r>
              <a:rPr lang="en-US" dirty="0"/>
              <a:t> Reports creation, integrating with Oracle GL/SAP for seamless data handling. Initially tested on Management Hierarchy, it's extended to Legal and Tax Hierarchy. Advanced analytics analyze account lines, with ownership mapping to alert account owners on variances.</a:t>
            </a:r>
          </a:p>
        </p:txBody>
      </p:sp>
    </p:spTree>
    <p:extLst>
      <p:ext uri="{BB962C8B-B14F-4D97-AF65-F5344CB8AC3E}">
        <p14:creationId xmlns:p14="http://schemas.microsoft.com/office/powerpoint/2010/main" val="76172504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19818592-24C1-643B-F054-3AB301A83754}"/>
              </a:ext>
            </a:extLst>
          </p:cNvPr>
          <p:cNvSpPr/>
          <p:nvPr/>
        </p:nvSpPr>
        <p:spPr>
          <a:xfrm>
            <a:off x="1053342" y="2804885"/>
            <a:ext cx="3361772" cy="896594"/>
          </a:xfrm>
          <a:prstGeom prst="rect">
            <a:avLst/>
          </a:prstGeom>
          <a:solidFill>
            <a:schemeClr val="accent4">
              <a:lumMod val="60000"/>
              <a:lumOff val="40000"/>
            </a:schemeClr>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4" name="Rectangle 20">
            <a:extLst>
              <a:ext uri="{FF2B5EF4-FFF2-40B4-BE49-F238E27FC236}">
                <a16:creationId xmlns:a16="http://schemas.microsoft.com/office/drawing/2014/main" id="{C07475F5-03BA-D70E-EBCB-D5C5C7D040E1}"/>
              </a:ext>
            </a:extLst>
          </p:cNvPr>
          <p:cNvSpPr/>
          <p:nvPr/>
        </p:nvSpPr>
        <p:spPr>
          <a:xfrm>
            <a:off x="4415113" y="2804885"/>
            <a:ext cx="3361773" cy="896594"/>
          </a:xfrm>
          <a:prstGeom prst="rect">
            <a:avLst/>
          </a:prstGeom>
          <a:solidFill>
            <a:srgbClr val="005493">
              <a:alpha val="54194"/>
            </a:srgbClr>
          </a:solidFill>
          <a:ln w="12700">
            <a:miter lim="400000"/>
          </a:ln>
        </p:spPr>
        <p:txBody>
          <a:bodyPr lIns="45719" rIns="45719" anchor="ctr"/>
          <a:lstStyle/>
          <a:p>
            <a:pPr algn="ctr">
              <a:defRPr>
                <a:solidFill>
                  <a:srgbClr val="FFFFFF"/>
                </a:solidFill>
              </a:defRPr>
            </a:pPr>
            <a:endParaRPr/>
          </a:p>
        </p:txBody>
      </p:sp>
      <p:sp>
        <p:nvSpPr>
          <p:cNvPr id="5" name="Rectangle 21">
            <a:extLst>
              <a:ext uri="{FF2B5EF4-FFF2-40B4-BE49-F238E27FC236}">
                <a16:creationId xmlns:a16="http://schemas.microsoft.com/office/drawing/2014/main" id="{C8666645-573E-735D-67FE-ED3BAA0F7943}"/>
              </a:ext>
            </a:extLst>
          </p:cNvPr>
          <p:cNvSpPr/>
          <p:nvPr/>
        </p:nvSpPr>
        <p:spPr>
          <a:xfrm>
            <a:off x="7776885" y="2804885"/>
            <a:ext cx="3361773" cy="896594"/>
          </a:xfrm>
          <a:prstGeom prst="rect">
            <a:avLst/>
          </a:prstGeom>
          <a:solidFill>
            <a:schemeClr val="accent1">
              <a:lumMod val="60000"/>
              <a:lumOff val="40000"/>
            </a:schemeClr>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17" name="TextBox 11">
            <a:extLst>
              <a:ext uri="{FF2B5EF4-FFF2-40B4-BE49-F238E27FC236}">
                <a16:creationId xmlns:a16="http://schemas.microsoft.com/office/drawing/2014/main" id="{D3F37A2F-4617-F1FD-9C9F-36DF3699CC92}"/>
              </a:ext>
            </a:extLst>
          </p:cNvPr>
          <p:cNvSpPr txBox="1"/>
          <p:nvPr/>
        </p:nvSpPr>
        <p:spPr>
          <a:xfrm>
            <a:off x="1053340" y="871415"/>
            <a:ext cx="3101344" cy="120032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defRPr sz="5000" b="1"/>
            </a:pPr>
            <a:r>
              <a:rPr lang="en-US" sz="3600" dirty="0"/>
              <a:t>Accounting Hub Design </a:t>
            </a:r>
          </a:p>
        </p:txBody>
      </p:sp>
      <p:sp>
        <p:nvSpPr>
          <p:cNvPr id="18" name="TextBox 17">
            <a:extLst>
              <a:ext uri="{FF2B5EF4-FFF2-40B4-BE49-F238E27FC236}">
                <a16:creationId xmlns:a16="http://schemas.microsoft.com/office/drawing/2014/main" id="{AAE2E5F3-2908-0753-1A42-4610FB05EE72}"/>
              </a:ext>
            </a:extLst>
          </p:cNvPr>
          <p:cNvSpPr txBox="1"/>
          <p:nvPr/>
        </p:nvSpPr>
        <p:spPr>
          <a:xfrm>
            <a:off x="4415113" y="1055759"/>
            <a:ext cx="3101344" cy="9541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defRPr sz="1000">
                <a:solidFill>
                  <a:srgbClr val="808080"/>
                </a:solidFill>
              </a:defRPr>
            </a:pPr>
            <a:r>
              <a:rPr lang="en-IN" sz="1400" dirty="0">
                <a:solidFill>
                  <a:schemeClr val="tx1"/>
                </a:solidFill>
                <a:latin typeface="Poppins" pitchFamily="2" charset="77"/>
                <a:cs typeface="Poppins" pitchFamily="2" charset="77"/>
              </a:rPr>
              <a:t>Transforming Trade Management: Danish Bank Innovates with Robust, Efficient Accounting Hub Design</a:t>
            </a:r>
          </a:p>
        </p:txBody>
      </p:sp>
      <p:sp>
        <p:nvSpPr>
          <p:cNvPr id="19" name="TextBox 18">
            <a:extLst>
              <a:ext uri="{FF2B5EF4-FFF2-40B4-BE49-F238E27FC236}">
                <a16:creationId xmlns:a16="http://schemas.microsoft.com/office/drawing/2014/main" id="{42A0F2FB-9C01-5359-5578-62CF8D06A608}"/>
              </a:ext>
            </a:extLst>
          </p:cNvPr>
          <p:cNvSpPr txBox="1"/>
          <p:nvPr/>
        </p:nvSpPr>
        <p:spPr>
          <a:xfrm>
            <a:off x="1053340" y="3956895"/>
            <a:ext cx="3361772" cy="203132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defRPr sz="1000">
                <a:solidFill>
                  <a:srgbClr val="808080"/>
                </a:solidFill>
              </a:defRPr>
            </a:pPr>
            <a:r>
              <a:rPr lang="en-IN" sz="1400" b="0" i="0" dirty="0">
                <a:solidFill>
                  <a:srgbClr val="60697B"/>
                </a:solidFill>
                <a:effectLst/>
                <a:latin typeface="Poppins" pitchFamily="2" charset="77"/>
                <a:cs typeface="Poppins" pitchFamily="2" charset="77"/>
              </a:rPr>
              <a:t>Due to increased trade volume, the Danish bank wants to build an Accounting Hub responsible for creating accounting entries and posting information to the Data Warehouse and ERP. The bank needs a scalable solution that meets the functional requirements of end users.</a:t>
            </a:r>
            <a:endParaRPr lang="en-IN" sz="1400" dirty="0">
              <a:solidFill>
                <a:schemeClr val="tx1"/>
              </a:solidFill>
              <a:latin typeface="Poppins" pitchFamily="2" charset="77"/>
              <a:cs typeface="Poppins" pitchFamily="2" charset="77"/>
            </a:endParaRPr>
          </a:p>
        </p:txBody>
      </p:sp>
      <p:sp>
        <p:nvSpPr>
          <p:cNvPr id="20" name="Oval 19">
            <a:extLst>
              <a:ext uri="{FF2B5EF4-FFF2-40B4-BE49-F238E27FC236}">
                <a16:creationId xmlns:a16="http://schemas.microsoft.com/office/drawing/2014/main" id="{79099ADD-E62B-FB22-FA32-822A2EF56EFE}"/>
              </a:ext>
            </a:extLst>
          </p:cNvPr>
          <p:cNvSpPr/>
          <p:nvPr/>
        </p:nvSpPr>
        <p:spPr>
          <a:xfrm>
            <a:off x="4653577" y="3074589"/>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1" name="Oval 20">
            <a:extLst>
              <a:ext uri="{FF2B5EF4-FFF2-40B4-BE49-F238E27FC236}">
                <a16:creationId xmlns:a16="http://schemas.microsoft.com/office/drawing/2014/main" id="{394660E4-A793-7632-43EA-D03724782B49}"/>
              </a:ext>
            </a:extLst>
          </p:cNvPr>
          <p:cNvSpPr/>
          <p:nvPr/>
        </p:nvSpPr>
        <p:spPr>
          <a:xfrm>
            <a:off x="1291805" y="3060301"/>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2" name="Oval 21">
            <a:extLst>
              <a:ext uri="{FF2B5EF4-FFF2-40B4-BE49-F238E27FC236}">
                <a16:creationId xmlns:a16="http://schemas.microsoft.com/office/drawing/2014/main" id="{956E3F4D-6191-BA66-5419-412B55367AC9}"/>
              </a:ext>
            </a:extLst>
          </p:cNvPr>
          <p:cNvSpPr/>
          <p:nvPr/>
        </p:nvSpPr>
        <p:spPr>
          <a:xfrm>
            <a:off x="7986220" y="3074589"/>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5" name="TextBox 24">
            <a:extLst>
              <a:ext uri="{FF2B5EF4-FFF2-40B4-BE49-F238E27FC236}">
                <a16:creationId xmlns:a16="http://schemas.microsoft.com/office/drawing/2014/main" id="{1A290D05-8226-0ED3-64F6-3C1CFF9ECB13}"/>
              </a:ext>
            </a:extLst>
          </p:cNvPr>
          <p:cNvSpPr txBox="1"/>
          <p:nvPr/>
        </p:nvSpPr>
        <p:spPr>
          <a:xfrm>
            <a:off x="2076945" y="3109413"/>
            <a:ext cx="1166343"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tx1"/>
                </a:solidFill>
                <a:effectLst/>
                <a:uFillTx/>
                <a:latin typeface="Poppins" pitchFamily="2" charset="77"/>
                <a:cs typeface="Poppins" pitchFamily="2" charset="77"/>
                <a:sym typeface="Helvetica"/>
              </a:rPr>
              <a:t>Situation </a:t>
            </a:r>
          </a:p>
        </p:txBody>
      </p:sp>
      <p:sp>
        <p:nvSpPr>
          <p:cNvPr id="26" name="TextBox 25">
            <a:extLst>
              <a:ext uri="{FF2B5EF4-FFF2-40B4-BE49-F238E27FC236}">
                <a16:creationId xmlns:a16="http://schemas.microsoft.com/office/drawing/2014/main" id="{B578BE24-9663-0EB1-5F7E-B90DE0D0BCCA}"/>
              </a:ext>
            </a:extLst>
          </p:cNvPr>
          <p:cNvSpPr txBox="1"/>
          <p:nvPr/>
        </p:nvSpPr>
        <p:spPr>
          <a:xfrm>
            <a:off x="5483695" y="3075890"/>
            <a:ext cx="1334659"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solidFill>
                  <a:schemeClr val="bg1"/>
                </a:solidFill>
                <a:latin typeface="Poppins" pitchFamily="2" charset="77"/>
                <a:cs typeface="Poppins" pitchFamily="2" charset="77"/>
              </a:rPr>
              <a:t>Challenge </a:t>
            </a:r>
            <a:endParaRPr kumimoji="0" lang="en-US" sz="1800" b="0" i="0" u="none" strike="noStrike" cap="none" spc="0" normalizeH="0" baseline="0" dirty="0">
              <a:ln>
                <a:noFill/>
              </a:ln>
              <a:solidFill>
                <a:schemeClr val="bg1"/>
              </a:solidFill>
              <a:effectLst/>
              <a:uFillTx/>
              <a:latin typeface="Poppins" pitchFamily="2" charset="77"/>
              <a:cs typeface="Poppins" pitchFamily="2" charset="77"/>
              <a:sym typeface="Helvetica"/>
            </a:endParaRPr>
          </a:p>
        </p:txBody>
      </p:sp>
      <p:sp>
        <p:nvSpPr>
          <p:cNvPr id="27" name="TextBox 26">
            <a:extLst>
              <a:ext uri="{FF2B5EF4-FFF2-40B4-BE49-F238E27FC236}">
                <a16:creationId xmlns:a16="http://schemas.microsoft.com/office/drawing/2014/main" id="{C7DB5B42-EFCF-B7F0-2B9B-298B32B90566}"/>
              </a:ext>
            </a:extLst>
          </p:cNvPr>
          <p:cNvSpPr txBox="1"/>
          <p:nvPr/>
        </p:nvSpPr>
        <p:spPr>
          <a:xfrm>
            <a:off x="8736483" y="3082805"/>
            <a:ext cx="2177838"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tx1"/>
                </a:solidFill>
                <a:effectLst/>
                <a:uFillTx/>
                <a:latin typeface="Poppins" pitchFamily="2" charset="77"/>
                <a:cs typeface="Poppins" pitchFamily="2" charset="77"/>
                <a:sym typeface="Helvetica"/>
              </a:rPr>
              <a:t>Solution &amp; Results </a:t>
            </a:r>
          </a:p>
        </p:txBody>
      </p:sp>
      <p:sp>
        <p:nvSpPr>
          <p:cNvPr id="29" name="TextBox 28">
            <a:extLst>
              <a:ext uri="{FF2B5EF4-FFF2-40B4-BE49-F238E27FC236}">
                <a16:creationId xmlns:a16="http://schemas.microsoft.com/office/drawing/2014/main" id="{FFD2A006-7C5B-E8C6-E0B3-8EBC206D1070}"/>
              </a:ext>
            </a:extLst>
          </p:cNvPr>
          <p:cNvSpPr txBox="1"/>
          <p:nvPr/>
        </p:nvSpPr>
        <p:spPr>
          <a:xfrm>
            <a:off x="4481649" y="3971183"/>
            <a:ext cx="3228700" cy="181588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400">
                <a:solidFill>
                  <a:srgbClr val="374151"/>
                </a:solidFill>
                <a:latin typeface="Poppins" pitchFamily="2" charset="77"/>
                <a:cs typeface="Poppins" pitchFamily="2" charset="77"/>
              </a:defRPr>
            </a:lvl1pPr>
          </a:lstStyle>
          <a:p>
            <a:r>
              <a:rPr lang="en-US" dirty="0"/>
              <a:t>The existing manual process for creating accounting entries is time-consuming and error-prone. The bank requires a robust and efficient Accounting Hub that can handle the growing trade volume and integrate data from various operational systems.</a:t>
            </a:r>
          </a:p>
        </p:txBody>
      </p:sp>
      <p:sp>
        <p:nvSpPr>
          <p:cNvPr id="31" name="TextBox 30">
            <a:extLst>
              <a:ext uri="{FF2B5EF4-FFF2-40B4-BE49-F238E27FC236}">
                <a16:creationId xmlns:a16="http://schemas.microsoft.com/office/drawing/2014/main" id="{7BFE96C9-F2CF-3307-CA8A-09DFE8375A52}"/>
              </a:ext>
            </a:extLst>
          </p:cNvPr>
          <p:cNvSpPr txBox="1"/>
          <p:nvPr/>
        </p:nvSpPr>
        <p:spPr>
          <a:xfrm>
            <a:off x="7838149" y="3979399"/>
            <a:ext cx="3635394" cy="26776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400">
                <a:solidFill>
                  <a:srgbClr val="374151"/>
                </a:solidFill>
                <a:latin typeface="Poppins" pitchFamily="2" charset="77"/>
                <a:cs typeface="Poppins" pitchFamily="2" charset="77"/>
              </a:defRPr>
            </a:lvl1pPr>
          </a:lstStyle>
          <a:p>
            <a:r>
              <a:rPr lang="en-US" dirty="0"/>
              <a:t>The bank creates an Accounting Hub, streamlining data analysis, mapping, and model creation from various operational systems. Implementing data governance and metadata frameworks, alongside a tech-driven solution, automates accounting processes, reduces errors, improves data accuracy, and supports regulatory compliance, fostering efficient governance and operational excellence.</a:t>
            </a:r>
          </a:p>
        </p:txBody>
      </p:sp>
    </p:spTree>
    <p:extLst>
      <p:ext uri="{BB962C8B-B14F-4D97-AF65-F5344CB8AC3E}">
        <p14:creationId xmlns:p14="http://schemas.microsoft.com/office/powerpoint/2010/main" val="97770887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19818592-24C1-643B-F054-3AB301A83754}"/>
              </a:ext>
            </a:extLst>
          </p:cNvPr>
          <p:cNvSpPr/>
          <p:nvPr/>
        </p:nvSpPr>
        <p:spPr>
          <a:xfrm>
            <a:off x="1053342" y="2804885"/>
            <a:ext cx="3361772" cy="896594"/>
          </a:xfrm>
          <a:prstGeom prst="rect">
            <a:avLst/>
          </a:prstGeom>
          <a:solidFill>
            <a:schemeClr val="accent4">
              <a:lumMod val="60000"/>
              <a:lumOff val="40000"/>
            </a:schemeClr>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4" name="Rectangle 20">
            <a:extLst>
              <a:ext uri="{FF2B5EF4-FFF2-40B4-BE49-F238E27FC236}">
                <a16:creationId xmlns:a16="http://schemas.microsoft.com/office/drawing/2014/main" id="{C07475F5-03BA-D70E-EBCB-D5C5C7D040E1}"/>
              </a:ext>
            </a:extLst>
          </p:cNvPr>
          <p:cNvSpPr/>
          <p:nvPr/>
        </p:nvSpPr>
        <p:spPr>
          <a:xfrm>
            <a:off x="4415113" y="2804885"/>
            <a:ext cx="3361773" cy="896594"/>
          </a:xfrm>
          <a:prstGeom prst="rect">
            <a:avLst/>
          </a:prstGeom>
          <a:solidFill>
            <a:srgbClr val="005493">
              <a:alpha val="54194"/>
            </a:srgbClr>
          </a:solidFill>
          <a:ln w="12700">
            <a:miter lim="400000"/>
          </a:ln>
        </p:spPr>
        <p:txBody>
          <a:bodyPr lIns="45719" rIns="45719" anchor="ctr"/>
          <a:lstStyle/>
          <a:p>
            <a:pPr algn="ctr">
              <a:defRPr>
                <a:solidFill>
                  <a:srgbClr val="FFFFFF"/>
                </a:solidFill>
              </a:defRPr>
            </a:pPr>
            <a:endParaRPr/>
          </a:p>
        </p:txBody>
      </p:sp>
      <p:sp>
        <p:nvSpPr>
          <p:cNvPr id="5" name="Rectangle 21">
            <a:extLst>
              <a:ext uri="{FF2B5EF4-FFF2-40B4-BE49-F238E27FC236}">
                <a16:creationId xmlns:a16="http://schemas.microsoft.com/office/drawing/2014/main" id="{C8666645-573E-735D-67FE-ED3BAA0F7943}"/>
              </a:ext>
            </a:extLst>
          </p:cNvPr>
          <p:cNvSpPr/>
          <p:nvPr/>
        </p:nvSpPr>
        <p:spPr>
          <a:xfrm>
            <a:off x="7776885" y="2804885"/>
            <a:ext cx="3361773" cy="896594"/>
          </a:xfrm>
          <a:prstGeom prst="rect">
            <a:avLst/>
          </a:prstGeom>
          <a:solidFill>
            <a:schemeClr val="accent1">
              <a:lumMod val="60000"/>
              <a:lumOff val="40000"/>
            </a:schemeClr>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17" name="TextBox 11">
            <a:extLst>
              <a:ext uri="{FF2B5EF4-FFF2-40B4-BE49-F238E27FC236}">
                <a16:creationId xmlns:a16="http://schemas.microsoft.com/office/drawing/2014/main" id="{D3F37A2F-4617-F1FD-9C9F-36DF3699CC92}"/>
              </a:ext>
            </a:extLst>
          </p:cNvPr>
          <p:cNvSpPr txBox="1"/>
          <p:nvPr/>
        </p:nvSpPr>
        <p:spPr>
          <a:xfrm>
            <a:off x="1053340" y="871415"/>
            <a:ext cx="3101344" cy="175432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defRPr sz="5000" b="1"/>
            </a:pPr>
            <a:r>
              <a:rPr lang="en-US" sz="3600" dirty="0"/>
              <a:t>Banking Centre of Excellence </a:t>
            </a:r>
          </a:p>
        </p:txBody>
      </p:sp>
      <p:sp>
        <p:nvSpPr>
          <p:cNvPr id="18" name="TextBox 17">
            <a:extLst>
              <a:ext uri="{FF2B5EF4-FFF2-40B4-BE49-F238E27FC236}">
                <a16:creationId xmlns:a16="http://schemas.microsoft.com/office/drawing/2014/main" id="{AAE2E5F3-2908-0753-1A42-4610FB05EE72}"/>
              </a:ext>
            </a:extLst>
          </p:cNvPr>
          <p:cNvSpPr txBox="1"/>
          <p:nvPr/>
        </p:nvSpPr>
        <p:spPr>
          <a:xfrm>
            <a:off x="4415113" y="1055759"/>
            <a:ext cx="3101344" cy="116955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defRPr sz="1000">
                <a:solidFill>
                  <a:srgbClr val="808080"/>
                </a:solidFill>
              </a:defRPr>
            </a:pPr>
            <a:r>
              <a:rPr lang="en-IN" sz="1400" dirty="0">
                <a:solidFill>
                  <a:schemeClr val="tx1"/>
                </a:solidFill>
                <a:latin typeface="Poppins" pitchFamily="2" charset="77"/>
                <a:cs typeface="Poppins" pitchFamily="2" charset="77"/>
              </a:rPr>
              <a:t>A Global Bank Establishes an Automation centre of excellence with Control Tower and Automation Foundry</a:t>
            </a:r>
          </a:p>
          <a:p>
            <a:pPr>
              <a:defRPr sz="1000">
                <a:solidFill>
                  <a:srgbClr val="808080"/>
                </a:solidFill>
              </a:defRPr>
            </a:pPr>
            <a:endParaRPr lang="en-IN" sz="1400" dirty="0">
              <a:solidFill>
                <a:schemeClr val="tx1"/>
              </a:solidFill>
              <a:latin typeface="Poppins" pitchFamily="2" charset="77"/>
              <a:cs typeface="Poppins" pitchFamily="2" charset="77"/>
            </a:endParaRPr>
          </a:p>
        </p:txBody>
      </p:sp>
      <p:sp>
        <p:nvSpPr>
          <p:cNvPr id="19" name="TextBox 18">
            <a:extLst>
              <a:ext uri="{FF2B5EF4-FFF2-40B4-BE49-F238E27FC236}">
                <a16:creationId xmlns:a16="http://schemas.microsoft.com/office/drawing/2014/main" id="{42A0F2FB-9C01-5359-5578-62CF8D06A608}"/>
              </a:ext>
            </a:extLst>
          </p:cNvPr>
          <p:cNvSpPr txBox="1"/>
          <p:nvPr/>
        </p:nvSpPr>
        <p:spPr>
          <a:xfrm>
            <a:off x="1053340" y="3956895"/>
            <a:ext cx="3361772" cy="16004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defRPr sz="1000">
                <a:solidFill>
                  <a:srgbClr val="808080"/>
                </a:solidFill>
              </a:defRPr>
            </a:pPr>
            <a:r>
              <a:rPr lang="en-IN" sz="1400" b="0" i="0" dirty="0">
                <a:solidFill>
                  <a:srgbClr val="60697B"/>
                </a:solidFill>
                <a:effectLst/>
                <a:latin typeface="Poppins" pitchFamily="2" charset="77"/>
                <a:cs typeface="Poppins" pitchFamily="2" charset="77"/>
              </a:rPr>
              <a:t>The bank aims to establish a Command Control Tower for its Automation </a:t>
            </a:r>
            <a:r>
              <a:rPr lang="en-IN" sz="1400" b="0" i="0" dirty="0" err="1">
                <a:solidFill>
                  <a:srgbClr val="60697B"/>
                </a:solidFill>
                <a:effectLst/>
                <a:latin typeface="Poppins" pitchFamily="2" charset="77"/>
                <a:cs typeface="Poppins" pitchFamily="2" charset="77"/>
              </a:rPr>
              <a:t>Center</a:t>
            </a:r>
            <a:r>
              <a:rPr lang="en-IN" sz="1400" b="0" i="0" dirty="0">
                <a:solidFill>
                  <a:srgbClr val="60697B"/>
                </a:solidFill>
                <a:effectLst/>
                <a:latin typeface="Poppins" pitchFamily="2" charset="77"/>
                <a:cs typeface="Poppins" pitchFamily="2" charset="77"/>
              </a:rPr>
              <a:t> of Excellence (</a:t>
            </a:r>
            <a:r>
              <a:rPr lang="en-IN" sz="1400" b="0" i="0" dirty="0" err="1">
                <a:solidFill>
                  <a:srgbClr val="60697B"/>
                </a:solidFill>
                <a:effectLst/>
                <a:latin typeface="Poppins" pitchFamily="2" charset="77"/>
                <a:cs typeface="Poppins" pitchFamily="2" charset="77"/>
              </a:rPr>
              <a:t>CoE</a:t>
            </a:r>
            <a:r>
              <a:rPr lang="en-IN" sz="1400" b="0" i="0" dirty="0">
                <a:solidFill>
                  <a:srgbClr val="60697B"/>
                </a:solidFill>
                <a:effectLst/>
                <a:latin typeface="Poppins" pitchFamily="2" charset="77"/>
                <a:cs typeface="Poppins" pitchFamily="2" charset="77"/>
              </a:rPr>
              <a:t>) to centralize and streamline automation initiatives across different geographies and processes. </a:t>
            </a:r>
            <a:endParaRPr lang="en-IN" sz="1400" dirty="0">
              <a:solidFill>
                <a:schemeClr val="tx1"/>
              </a:solidFill>
              <a:latin typeface="Poppins" pitchFamily="2" charset="77"/>
              <a:cs typeface="Poppins" pitchFamily="2" charset="77"/>
            </a:endParaRPr>
          </a:p>
        </p:txBody>
      </p:sp>
      <p:sp>
        <p:nvSpPr>
          <p:cNvPr id="20" name="Oval 19">
            <a:extLst>
              <a:ext uri="{FF2B5EF4-FFF2-40B4-BE49-F238E27FC236}">
                <a16:creationId xmlns:a16="http://schemas.microsoft.com/office/drawing/2014/main" id="{79099ADD-E62B-FB22-FA32-822A2EF56EFE}"/>
              </a:ext>
            </a:extLst>
          </p:cNvPr>
          <p:cNvSpPr/>
          <p:nvPr/>
        </p:nvSpPr>
        <p:spPr>
          <a:xfrm>
            <a:off x="4653577" y="3074589"/>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1" name="Oval 20">
            <a:extLst>
              <a:ext uri="{FF2B5EF4-FFF2-40B4-BE49-F238E27FC236}">
                <a16:creationId xmlns:a16="http://schemas.microsoft.com/office/drawing/2014/main" id="{394660E4-A793-7632-43EA-D03724782B49}"/>
              </a:ext>
            </a:extLst>
          </p:cNvPr>
          <p:cNvSpPr/>
          <p:nvPr/>
        </p:nvSpPr>
        <p:spPr>
          <a:xfrm>
            <a:off x="1291805" y="3060301"/>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2" name="Oval 21">
            <a:extLst>
              <a:ext uri="{FF2B5EF4-FFF2-40B4-BE49-F238E27FC236}">
                <a16:creationId xmlns:a16="http://schemas.microsoft.com/office/drawing/2014/main" id="{956E3F4D-6191-BA66-5419-412B55367AC9}"/>
              </a:ext>
            </a:extLst>
          </p:cNvPr>
          <p:cNvSpPr/>
          <p:nvPr/>
        </p:nvSpPr>
        <p:spPr>
          <a:xfrm>
            <a:off x="7986220" y="3074589"/>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5" name="TextBox 24">
            <a:extLst>
              <a:ext uri="{FF2B5EF4-FFF2-40B4-BE49-F238E27FC236}">
                <a16:creationId xmlns:a16="http://schemas.microsoft.com/office/drawing/2014/main" id="{1A290D05-8226-0ED3-64F6-3C1CFF9ECB13}"/>
              </a:ext>
            </a:extLst>
          </p:cNvPr>
          <p:cNvSpPr txBox="1"/>
          <p:nvPr/>
        </p:nvSpPr>
        <p:spPr>
          <a:xfrm>
            <a:off x="2076945" y="3109413"/>
            <a:ext cx="1166343"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tx1"/>
                </a:solidFill>
                <a:effectLst/>
                <a:uFillTx/>
                <a:latin typeface="Poppins" pitchFamily="2" charset="77"/>
                <a:cs typeface="Poppins" pitchFamily="2" charset="77"/>
                <a:sym typeface="Helvetica"/>
              </a:rPr>
              <a:t>Situation </a:t>
            </a:r>
          </a:p>
        </p:txBody>
      </p:sp>
      <p:sp>
        <p:nvSpPr>
          <p:cNvPr id="26" name="TextBox 25">
            <a:extLst>
              <a:ext uri="{FF2B5EF4-FFF2-40B4-BE49-F238E27FC236}">
                <a16:creationId xmlns:a16="http://schemas.microsoft.com/office/drawing/2014/main" id="{B578BE24-9663-0EB1-5F7E-B90DE0D0BCCA}"/>
              </a:ext>
            </a:extLst>
          </p:cNvPr>
          <p:cNvSpPr txBox="1"/>
          <p:nvPr/>
        </p:nvSpPr>
        <p:spPr>
          <a:xfrm>
            <a:off x="5483695" y="3075890"/>
            <a:ext cx="1334659"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solidFill>
                  <a:schemeClr val="bg1"/>
                </a:solidFill>
                <a:latin typeface="Poppins" pitchFamily="2" charset="77"/>
                <a:cs typeface="Poppins" pitchFamily="2" charset="77"/>
              </a:rPr>
              <a:t>Challenge </a:t>
            </a:r>
            <a:endParaRPr kumimoji="0" lang="en-US" sz="1800" b="0" i="0" u="none" strike="noStrike" cap="none" spc="0" normalizeH="0" baseline="0" dirty="0">
              <a:ln>
                <a:noFill/>
              </a:ln>
              <a:solidFill>
                <a:schemeClr val="bg1"/>
              </a:solidFill>
              <a:effectLst/>
              <a:uFillTx/>
              <a:latin typeface="Poppins" pitchFamily="2" charset="77"/>
              <a:cs typeface="Poppins" pitchFamily="2" charset="77"/>
              <a:sym typeface="Helvetica"/>
            </a:endParaRPr>
          </a:p>
        </p:txBody>
      </p:sp>
      <p:sp>
        <p:nvSpPr>
          <p:cNvPr id="27" name="TextBox 26">
            <a:extLst>
              <a:ext uri="{FF2B5EF4-FFF2-40B4-BE49-F238E27FC236}">
                <a16:creationId xmlns:a16="http://schemas.microsoft.com/office/drawing/2014/main" id="{C7DB5B42-EFCF-B7F0-2B9B-298B32B90566}"/>
              </a:ext>
            </a:extLst>
          </p:cNvPr>
          <p:cNvSpPr txBox="1"/>
          <p:nvPr/>
        </p:nvSpPr>
        <p:spPr>
          <a:xfrm>
            <a:off x="8736483" y="3082805"/>
            <a:ext cx="2177838"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tx1"/>
                </a:solidFill>
                <a:effectLst/>
                <a:uFillTx/>
                <a:latin typeface="Poppins" pitchFamily="2" charset="77"/>
                <a:cs typeface="Poppins" pitchFamily="2" charset="77"/>
                <a:sym typeface="Helvetica"/>
              </a:rPr>
              <a:t>Solution &amp; Results </a:t>
            </a:r>
          </a:p>
        </p:txBody>
      </p:sp>
      <p:sp>
        <p:nvSpPr>
          <p:cNvPr id="29" name="TextBox 28">
            <a:extLst>
              <a:ext uri="{FF2B5EF4-FFF2-40B4-BE49-F238E27FC236}">
                <a16:creationId xmlns:a16="http://schemas.microsoft.com/office/drawing/2014/main" id="{FFD2A006-7C5B-E8C6-E0B3-8EBC206D1070}"/>
              </a:ext>
            </a:extLst>
          </p:cNvPr>
          <p:cNvSpPr txBox="1"/>
          <p:nvPr/>
        </p:nvSpPr>
        <p:spPr>
          <a:xfrm>
            <a:off x="4481649" y="3971183"/>
            <a:ext cx="3228700" cy="16004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400">
                <a:solidFill>
                  <a:srgbClr val="60697B"/>
                </a:solidFill>
                <a:latin typeface="Poppins" pitchFamily="2" charset="77"/>
                <a:cs typeface="Poppins" pitchFamily="2" charset="77"/>
              </a:defRPr>
            </a:lvl1pPr>
          </a:lstStyle>
          <a:p>
            <a:r>
              <a:rPr lang="en-US" dirty="0"/>
              <a:t>The bank needs to establish a centralized governance model, define automation standards and best practices, and provide a platform for collaboration and knowledge sharing among automation </a:t>
            </a:r>
            <a:r>
              <a:rPr lang="en-US"/>
              <a:t>teams.</a:t>
            </a:r>
            <a:endParaRPr lang="en-US" dirty="0"/>
          </a:p>
        </p:txBody>
      </p:sp>
      <p:sp>
        <p:nvSpPr>
          <p:cNvPr id="31" name="TextBox 30">
            <a:extLst>
              <a:ext uri="{FF2B5EF4-FFF2-40B4-BE49-F238E27FC236}">
                <a16:creationId xmlns:a16="http://schemas.microsoft.com/office/drawing/2014/main" id="{7BFE96C9-F2CF-3307-CA8A-09DFE8375A52}"/>
              </a:ext>
            </a:extLst>
          </p:cNvPr>
          <p:cNvSpPr txBox="1"/>
          <p:nvPr/>
        </p:nvSpPr>
        <p:spPr>
          <a:xfrm>
            <a:off x="7776885" y="3787618"/>
            <a:ext cx="3925258" cy="289310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400">
                <a:solidFill>
                  <a:srgbClr val="374151"/>
                </a:solidFill>
                <a:latin typeface="Poppins" pitchFamily="2" charset="77"/>
                <a:cs typeface="Poppins" pitchFamily="2" charset="77"/>
              </a:defRPr>
            </a:lvl1pPr>
          </a:lstStyle>
          <a:p>
            <a:r>
              <a:rPr lang="en-US" dirty="0"/>
              <a:t>Standard guidelines and a pipeline management process are developed for efficient project execution. </a:t>
            </a:r>
          </a:p>
          <a:p>
            <a:endParaRPr lang="en-US" dirty="0"/>
          </a:p>
          <a:p>
            <a:r>
              <a:rPr lang="en-US" dirty="0"/>
              <a:t>The setup promotes centralized governance, standardization, efficient project delivery, and performance monitoring, enabling effective management and scalability of automation initiatives, which in turn accelerates delivery, improves visibility, and drives continuous enhancements in automation practices.</a:t>
            </a:r>
          </a:p>
        </p:txBody>
      </p:sp>
    </p:spTree>
    <p:extLst>
      <p:ext uri="{BB962C8B-B14F-4D97-AF65-F5344CB8AC3E}">
        <p14:creationId xmlns:p14="http://schemas.microsoft.com/office/powerpoint/2010/main" val="121663565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19818592-24C1-643B-F054-3AB301A83754}"/>
              </a:ext>
            </a:extLst>
          </p:cNvPr>
          <p:cNvSpPr/>
          <p:nvPr/>
        </p:nvSpPr>
        <p:spPr>
          <a:xfrm>
            <a:off x="1053342" y="2804885"/>
            <a:ext cx="3361772" cy="896594"/>
          </a:xfrm>
          <a:prstGeom prst="rect">
            <a:avLst/>
          </a:prstGeom>
          <a:solidFill>
            <a:schemeClr val="accent4">
              <a:lumMod val="60000"/>
              <a:lumOff val="40000"/>
            </a:schemeClr>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4" name="Rectangle 20">
            <a:extLst>
              <a:ext uri="{FF2B5EF4-FFF2-40B4-BE49-F238E27FC236}">
                <a16:creationId xmlns:a16="http://schemas.microsoft.com/office/drawing/2014/main" id="{C07475F5-03BA-D70E-EBCB-D5C5C7D040E1}"/>
              </a:ext>
            </a:extLst>
          </p:cNvPr>
          <p:cNvSpPr/>
          <p:nvPr/>
        </p:nvSpPr>
        <p:spPr>
          <a:xfrm>
            <a:off x="4415113" y="2804885"/>
            <a:ext cx="3361773" cy="896594"/>
          </a:xfrm>
          <a:prstGeom prst="rect">
            <a:avLst/>
          </a:prstGeom>
          <a:solidFill>
            <a:srgbClr val="005493">
              <a:alpha val="54194"/>
            </a:srgbClr>
          </a:solidFill>
          <a:ln w="12700">
            <a:miter lim="400000"/>
          </a:ln>
        </p:spPr>
        <p:txBody>
          <a:bodyPr lIns="45719" rIns="45719" anchor="ctr"/>
          <a:lstStyle/>
          <a:p>
            <a:pPr algn="ctr">
              <a:defRPr>
                <a:solidFill>
                  <a:srgbClr val="FFFFFF"/>
                </a:solidFill>
              </a:defRPr>
            </a:pPr>
            <a:endParaRPr/>
          </a:p>
        </p:txBody>
      </p:sp>
      <p:sp>
        <p:nvSpPr>
          <p:cNvPr id="5" name="Rectangle 21">
            <a:extLst>
              <a:ext uri="{FF2B5EF4-FFF2-40B4-BE49-F238E27FC236}">
                <a16:creationId xmlns:a16="http://schemas.microsoft.com/office/drawing/2014/main" id="{C8666645-573E-735D-67FE-ED3BAA0F7943}"/>
              </a:ext>
            </a:extLst>
          </p:cNvPr>
          <p:cNvSpPr/>
          <p:nvPr/>
        </p:nvSpPr>
        <p:spPr>
          <a:xfrm>
            <a:off x="7776885" y="2804885"/>
            <a:ext cx="3361773" cy="896594"/>
          </a:xfrm>
          <a:prstGeom prst="rect">
            <a:avLst/>
          </a:prstGeom>
          <a:solidFill>
            <a:schemeClr val="accent1">
              <a:lumMod val="60000"/>
              <a:lumOff val="40000"/>
            </a:schemeClr>
          </a:solidFill>
          <a:ln w="12700">
            <a:miter lim="400000"/>
          </a:ln>
        </p:spPr>
        <p:txBody>
          <a:bodyPr lIns="45719" rIns="45719" anchor="ctr"/>
          <a:lstStyle/>
          <a:p>
            <a:pPr algn="ctr">
              <a:defRPr>
                <a:solidFill>
                  <a:srgbClr val="FFFFFF"/>
                </a:solidFill>
              </a:defRPr>
            </a:pPr>
            <a:endParaRPr>
              <a:latin typeface="Poppins" pitchFamily="2" charset="77"/>
              <a:cs typeface="Poppins" pitchFamily="2" charset="77"/>
            </a:endParaRPr>
          </a:p>
        </p:txBody>
      </p:sp>
      <p:sp>
        <p:nvSpPr>
          <p:cNvPr id="17" name="TextBox 11">
            <a:extLst>
              <a:ext uri="{FF2B5EF4-FFF2-40B4-BE49-F238E27FC236}">
                <a16:creationId xmlns:a16="http://schemas.microsoft.com/office/drawing/2014/main" id="{D3F37A2F-4617-F1FD-9C9F-36DF3699CC92}"/>
              </a:ext>
            </a:extLst>
          </p:cNvPr>
          <p:cNvSpPr txBox="1"/>
          <p:nvPr/>
        </p:nvSpPr>
        <p:spPr>
          <a:xfrm>
            <a:off x="1053340" y="871415"/>
            <a:ext cx="3101344" cy="120032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defRPr sz="5000" b="1"/>
            </a:pPr>
            <a:r>
              <a:rPr lang="en-US" sz="3600" dirty="0"/>
              <a:t>Data flow Design </a:t>
            </a:r>
          </a:p>
        </p:txBody>
      </p:sp>
      <p:sp>
        <p:nvSpPr>
          <p:cNvPr id="18" name="TextBox 17">
            <a:extLst>
              <a:ext uri="{FF2B5EF4-FFF2-40B4-BE49-F238E27FC236}">
                <a16:creationId xmlns:a16="http://schemas.microsoft.com/office/drawing/2014/main" id="{AAE2E5F3-2908-0753-1A42-4610FB05EE72}"/>
              </a:ext>
            </a:extLst>
          </p:cNvPr>
          <p:cNvSpPr txBox="1"/>
          <p:nvPr/>
        </p:nvSpPr>
        <p:spPr>
          <a:xfrm>
            <a:off x="4415113" y="1055759"/>
            <a:ext cx="3101344" cy="9541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defRPr sz="1000">
                <a:solidFill>
                  <a:srgbClr val="808080"/>
                </a:solidFill>
              </a:defRPr>
            </a:pPr>
            <a:r>
              <a:rPr lang="en-IN" sz="1400" dirty="0">
                <a:solidFill>
                  <a:schemeClr val="tx1"/>
                </a:solidFill>
                <a:latin typeface="Poppins" pitchFamily="2" charset="77"/>
                <a:cs typeface="Poppins" pitchFamily="2" charset="77"/>
              </a:rPr>
              <a:t>Reimagining Intercompany Process: Tier 1 Global Bank Designs Optimized Data Flow for Enhanced Efficiency</a:t>
            </a:r>
          </a:p>
        </p:txBody>
      </p:sp>
      <p:sp>
        <p:nvSpPr>
          <p:cNvPr id="19" name="TextBox 18">
            <a:extLst>
              <a:ext uri="{FF2B5EF4-FFF2-40B4-BE49-F238E27FC236}">
                <a16:creationId xmlns:a16="http://schemas.microsoft.com/office/drawing/2014/main" id="{42A0F2FB-9C01-5359-5578-62CF8D06A608}"/>
              </a:ext>
            </a:extLst>
          </p:cNvPr>
          <p:cNvSpPr txBox="1"/>
          <p:nvPr/>
        </p:nvSpPr>
        <p:spPr>
          <a:xfrm>
            <a:off x="1053340" y="3956895"/>
            <a:ext cx="3361772" cy="9541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defRPr sz="1000">
                <a:solidFill>
                  <a:srgbClr val="808080"/>
                </a:solidFill>
              </a:defRPr>
            </a:pPr>
            <a:r>
              <a:rPr lang="en-IN" sz="1400" b="0" i="0" dirty="0">
                <a:solidFill>
                  <a:srgbClr val="60697B"/>
                </a:solidFill>
                <a:effectLst/>
                <a:latin typeface="Poppins" pitchFamily="2" charset="77"/>
                <a:cs typeface="Poppins" pitchFamily="2" charset="77"/>
              </a:rPr>
              <a:t>A tier 1 bank needs to establish a robust data flow and information architecture for the intercompany process.</a:t>
            </a:r>
            <a:endParaRPr lang="en-IN" sz="1400" dirty="0">
              <a:solidFill>
                <a:schemeClr val="tx1"/>
              </a:solidFill>
              <a:latin typeface="Poppins" pitchFamily="2" charset="77"/>
              <a:cs typeface="Poppins" pitchFamily="2" charset="77"/>
            </a:endParaRPr>
          </a:p>
        </p:txBody>
      </p:sp>
      <p:sp>
        <p:nvSpPr>
          <p:cNvPr id="20" name="Oval 19">
            <a:extLst>
              <a:ext uri="{FF2B5EF4-FFF2-40B4-BE49-F238E27FC236}">
                <a16:creationId xmlns:a16="http://schemas.microsoft.com/office/drawing/2014/main" id="{79099ADD-E62B-FB22-FA32-822A2EF56EFE}"/>
              </a:ext>
            </a:extLst>
          </p:cNvPr>
          <p:cNvSpPr/>
          <p:nvPr/>
        </p:nvSpPr>
        <p:spPr>
          <a:xfrm>
            <a:off x="4653577" y="3074589"/>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1" name="Oval 20">
            <a:extLst>
              <a:ext uri="{FF2B5EF4-FFF2-40B4-BE49-F238E27FC236}">
                <a16:creationId xmlns:a16="http://schemas.microsoft.com/office/drawing/2014/main" id="{394660E4-A793-7632-43EA-D03724782B49}"/>
              </a:ext>
            </a:extLst>
          </p:cNvPr>
          <p:cNvSpPr/>
          <p:nvPr/>
        </p:nvSpPr>
        <p:spPr>
          <a:xfrm>
            <a:off x="1291805" y="3060301"/>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2" name="Oval 21">
            <a:extLst>
              <a:ext uri="{FF2B5EF4-FFF2-40B4-BE49-F238E27FC236}">
                <a16:creationId xmlns:a16="http://schemas.microsoft.com/office/drawing/2014/main" id="{956E3F4D-6191-BA66-5419-412B55367AC9}"/>
              </a:ext>
            </a:extLst>
          </p:cNvPr>
          <p:cNvSpPr/>
          <p:nvPr/>
        </p:nvSpPr>
        <p:spPr>
          <a:xfrm>
            <a:off x="7986220" y="3074589"/>
            <a:ext cx="403645" cy="385762"/>
          </a:xfrm>
          <a:prstGeom prst="ellipse">
            <a:avLst/>
          </a:prstGeom>
          <a:noFill/>
          <a:ln w="12700" cap="flat">
            <a:solidFill>
              <a:schemeClr val="accent5"/>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5" name="TextBox 24">
            <a:extLst>
              <a:ext uri="{FF2B5EF4-FFF2-40B4-BE49-F238E27FC236}">
                <a16:creationId xmlns:a16="http://schemas.microsoft.com/office/drawing/2014/main" id="{1A290D05-8226-0ED3-64F6-3C1CFF9ECB13}"/>
              </a:ext>
            </a:extLst>
          </p:cNvPr>
          <p:cNvSpPr txBox="1"/>
          <p:nvPr/>
        </p:nvSpPr>
        <p:spPr>
          <a:xfrm>
            <a:off x="2076945" y="3109413"/>
            <a:ext cx="1166343"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tx1"/>
                </a:solidFill>
                <a:effectLst/>
                <a:uFillTx/>
                <a:latin typeface="Poppins" pitchFamily="2" charset="77"/>
                <a:cs typeface="Poppins" pitchFamily="2" charset="77"/>
                <a:sym typeface="Helvetica"/>
              </a:rPr>
              <a:t>Situation </a:t>
            </a:r>
          </a:p>
        </p:txBody>
      </p:sp>
      <p:sp>
        <p:nvSpPr>
          <p:cNvPr id="26" name="TextBox 25">
            <a:extLst>
              <a:ext uri="{FF2B5EF4-FFF2-40B4-BE49-F238E27FC236}">
                <a16:creationId xmlns:a16="http://schemas.microsoft.com/office/drawing/2014/main" id="{B578BE24-9663-0EB1-5F7E-B90DE0D0BCCA}"/>
              </a:ext>
            </a:extLst>
          </p:cNvPr>
          <p:cNvSpPr txBox="1"/>
          <p:nvPr/>
        </p:nvSpPr>
        <p:spPr>
          <a:xfrm>
            <a:off x="5483695" y="3075890"/>
            <a:ext cx="1334659"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solidFill>
                  <a:schemeClr val="bg1"/>
                </a:solidFill>
                <a:latin typeface="Poppins" pitchFamily="2" charset="77"/>
                <a:cs typeface="Poppins" pitchFamily="2" charset="77"/>
              </a:rPr>
              <a:t>Challenge </a:t>
            </a:r>
            <a:endParaRPr kumimoji="0" lang="en-US" sz="1800" b="0" i="0" u="none" strike="noStrike" cap="none" spc="0" normalizeH="0" baseline="0" dirty="0">
              <a:ln>
                <a:noFill/>
              </a:ln>
              <a:solidFill>
                <a:schemeClr val="bg1"/>
              </a:solidFill>
              <a:effectLst/>
              <a:uFillTx/>
              <a:latin typeface="Poppins" pitchFamily="2" charset="77"/>
              <a:cs typeface="Poppins" pitchFamily="2" charset="77"/>
              <a:sym typeface="Helvetica"/>
            </a:endParaRPr>
          </a:p>
        </p:txBody>
      </p:sp>
      <p:sp>
        <p:nvSpPr>
          <p:cNvPr id="27" name="TextBox 26">
            <a:extLst>
              <a:ext uri="{FF2B5EF4-FFF2-40B4-BE49-F238E27FC236}">
                <a16:creationId xmlns:a16="http://schemas.microsoft.com/office/drawing/2014/main" id="{C7DB5B42-EFCF-B7F0-2B9B-298B32B90566}"/>
              </a:ext>
            </a:extLst>
          </p:cNvPr>
          <p:cNvSpPr txBox="1"/>
          <p:nvPr/>
        </p:nvSpPr>
        <p:spPr>
          <a:xfrm>
            <a:off x="8736483" y="3082805"/>
            <a:ext cx="2177838"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chemeClr val="tx1"/>
                </a:solidFill>
                <a:effectLst/>
                <a:uFillTx/>
                <a:latin typeface="Poppins" pitchFamily="2" charset="77"/>
                <a:cs typeface="Poppins" pitchFamily="2" charset="77"/>
                <a:sym typeface="Helvetica"/>
              </a:rPr>
              <a:t>Solution &amp; Results </a:t>
            </a:r>
          </a:p>
        </p:txBody>
      </p:sp>
      <p:sp>
        <p:nvSpPr>
          <p:cNvPr id="29" name="TextBox 28">
            <a:extLst>
              <a:ext uri="{FF2B5EF4-FFF2-40B4-BE49-F238E27FC236}">
                <a16:creationId xmlns:a16="http://schemas.microsoft.com/office/drawing/2014/main" id="{FFD2A006-7C5B-E8C6-E0B3-8EBC206D1070}"/>
              </a:ext>
            </a:extLst>
          </p:cNvPr>
          <p:cNvSpPr txBox="1"/>
          <p:nvPr/>
        </p:nvSpPr>
        <p:spPr>
          <a:xfrm>
            <a:off x="4481649" y="3971183"/>
            <a:ext cx="3228700" cy="24622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400">
                <a:solidFill>
                  <a:srgbClr val="60697B"/>
                </a:solidFill>
                <a:latin typeface="Poppins" pitchFamily="2" charset="77"/>
                <a:cs typeface="Poppins" pitchFamily="2" charset="77"/>
              </a:defRPr>
            </a:lvl1pPr>
          </a:lstStyle>
          <a:p>
            <a:r>
              <a:rPr lang="en-US" dirty="0"/>
              <a:t>The existing intercompany process lacks efficiency and transparency due to fragmented data flow and a lack of standardized procedures. </a:t>
            </a:r>
          </a:p>
          <a:p>
            <a:endParaRPr lang="en-US" dirty="0"/>
          </a:p>
          <a:p>
            <a:r>
              <a:rPr lang="en-US" dirty="0"/>
              <a:t>The bank requires a well-designed data flow and information architecture to streamline the intercompany process.</a:t>
            </a:r>
          </a:p>
        </p:txBody>
      </p:sp>
      <p:sp>
        <p:nvSpPr>
          <p:cNvPr id="31" name="TextBox 30">
            <a:extLst>
              <a:ext uri="{FF2B5EF4-FFF2-40B4-BE49-F238E27FC236}">
                <a16:creationId xmlns:a16="http://schemas.microsoft.com/office/drawing/2014/main" id="{7BFE96C9-F2CF-3307-CA8A-09DFE8375A52}"/>
              </a:ext>
            </a:extLst>
          </p:cNvPr>
          <p:cNvSpPr txBox="1"/>
          <p:nvPr/>
        </p:nvSpPr>
        <p:spPr>
          <a:xfrm>
            <a:off x="7710349" y="3956895"/>
            <a:ext cx="3925258" cy="24622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400">
                <a:solidFill>
                  <a:srgbClr val="374151"/>
                </a:solidFill>
                <a:latin typeface="Poppins" pitchFamily="2" charset="77"/>
                <a:cs typeface="Poppins" pitchFamily="2" charset="77"/>
              </a:defRPr>
            </a:lvl1pPr>
          </a:lstStyle>
          <a:p>
            <a:r>
              <a:rPr lang="en-US" dirty="0"/>
              <a:t>The bank optimizes its intercompany process by developing a structured architecture, data model, and integration mechanisms, alongside implementing data governance and automation. </a:t>
            </a:r>
          </a:p>
          <a:p>
            <a:endParaRPr lang="en-US" dirty="0"/>
          </a:p>
          <a:p>
            <a:r>
              <a:rPr lang="en-US" dirty="0"/>
              <a:t>This redesign significantly enhances efficiency, transparency, data integrity, and process optimization, facilitating smoother, faster, and more reliable intercompany transactions.</a:t>
            </a:r>
          </a:p>
        </p:txBody>
      </p:sp>
    </p:spTree>
    <p:extLst>
      <p:ext uri="{BB962C8B-B14F-4D97-AF65-F5344CB8AC3E}">
        <p14:creationId xmlns:p14="http://schemas.microsoft.com/office/powerpoint/2010/main" val="494882470"/>
      </p:ext>
    </p:extLst>
  </p:cSld>
  <p:clrMapOvr>
    <a:masterClrMapping/>
  </p:clrMapOvr>
  <p:transition spd="med"/>
</p:sld>
</file>

<file path=ppt/theme/theme1.xml><?xml version="1.0" encoding="utf-8"?>
<a:theme xmlns:a="http://schemas.openxmlformats.org/drawingml/2006/main" name="Digit - Multi 1 - Bright">
  <a:themeElements>
    <a:clrScheme name="Digit - Multi 1 - Bright">
      <a:dk1>
        <a:srgbClr val="000000"/>
      </a:dk1>
      <a:lt1>
        <a:srgbClr val="FFFFFF"/>
      </a:lt1>
      <a:dk2>
        <a:srgbClr val="A7A7A7"/>
      </a:dk2>
      <a:lt2>
        <a:srgbClr val="535353"/>
      </a:lt2>
      <a:accent1>
        <a:srgbClr val="14B4EB"/>
      </a:accent1>
      <a:accent2>
        <a:srgbClr val="3CBEB4"/>
      </a:accent2>
      <a:accent3>
        <a:srgbClr val="96C83C"/>
      </a:accent3>
      <a:accent4>
        <a:srgbClr val="FFAF28"/>
      </a:accent4>
      <a:accent5>
        <a:srgbClr val="FA4655"/>
      </a:accent5>
      <a:accent6>
        <a:srgbClr val="A596D2"/>
      </a:accent6>
      <a:hlink>
        <a:srgbClr val="0000FF"/>
      </a:hlink>
      <a:folHlink>
        <a:srgbClr val="FF00FF"/>
      </a:folHlink>
    </a:clrScheme>
    <a:fontScheme name="Digit - Multi 1 - Bright">
      <a:majorFont>
        <a:latin typeface="Helvetica"/>
        <a:ea typeface="Helvetica"/>
        <a:cs typeface="Helvetica"/>
      </a:majorFont>
      <a:minorFont>
        <a:latin typeface="Calibri"/>
        <a:ea typeface="Calibri"/>
        <a:cs typeface="Calibri"/>
      </a:minorFont>
    </a:fontScheme>
    <a:fmtScheme name="Digit - Multi 1 - Br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igit - Multi 1 - Bright">
  <a:themeElements>
    <a:clrScheme name="Digit - Multi 1 - Bright">
      <a:dk1>
        <a:srgbClr val="000000"/>
      </a:dk1>
      <a:lt1>
        <a:srgbClr val="FFFFFF"/>
      </a:lt1>
      <a:dk2>
        <a:srgbClr val="A7A7A7"/>
      </a:dk2>
      <a:lt2>
        <a:srgbClr val="535353"/>
      </a:lt2>
      <a:accent1>
        <a:srgbClr val="14B4EB"/>
      </a:accent1>
      <a:accent2>
        <a:srgbClr val="3CBEB4"/>
      </a:accent2>
      <a:accent3>
        <a:srgbClr val="96C83C"/>
      </a:accent3>
      <a:accent4>
        <a:srgbClr val="FFAF28"/>
      </a:accent4>
      <a:accent5>
        <a:srgbClr val="FA4655"/>
      </a:accent5>
      <a:accent6>
        <a:srgbClr val="A596D2"/>
      </a:accent6>
      <a:hlink>
        <a:srgbClr val="0000FF"/>
      </a:hlink>
      <a:folHlink>
        <a:srgbClr val="FF00FF"/>
      </a:folHlink>
    </a:clrScheme>
    <a:fontScheme name="Digit - Multi 1 - Bright">
      <a:majorFont>
        <a:latin typeface="Helvetica"/>
        <a:ea typeface="Helvetica"/>
        <a:cs typeface="Helvetica"/>
      </a:majorFont>
      <a:minorFont>
        <a:latin typeface="Calibri"/>
        <a:ea typeface="Calibri"/>
        <a:cs typeface="Calibri"/>
      </a:minorFont>
    </a:fontScheme>
    <a:fmtScheme name="Digit - Multi 1 - Br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117</TotalTime>
  <Words>1184</Words>
  <Application>Microsoft Macintosh PowerPoint</Application>
  <PresentationFormat>Widescreen</PresentationFormat>
  <Paragraphs>103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Helvetica</vt:lpstr>
      <vt:lpstr>Poppins</vt:lpstr>
      <vt:lpstr>Digit - Multi 1 - Bright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Microsoft Office User</cp:lastModifiedBy>
  <cp:revision>3</cp:revision>
  <dcterms:modified xsi:type="dcterms:W3CDTF">2023-09-25T12:47:22Z</dcterms:modified>
</cp:coreProperties>
</file>